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bin" panose="020B0604020202020204" charset="0"/>
      <p:regular r:id="rId21"/>
    </p:embeddedFont>
    <p:embeddedFont>
      <p:font typeface="Cabin Bold" panose="020B0604020202020204" charset="0"/>
      <p:regular r:id="rId22"/>
    </p:embeddedFont>
    <p:embeddedFont>
      <p:font typeface="Fira Sans" panose="020B0503050000020004" pitchFamily="34" charset="0"/>
      <p:regular r:id="rId23"/>
    </p:embeddedFont>
    <p:embeddedFont>
      <p:font typeface="Fira Sans Medium" panose="020B0603050000020004" pitchFamily="34" charset="0"/>
      <p:regular r:id="rId24"/>
    </p:embeddedFont>
    <p:embeddedFont>
      <p:font typeface="Lava Pro Rough" panose="020B0604020202020204"/>
      <p:regular r:id="rId25"/>
    </p:embeddedFont>
    <p:embeddedFont>
      <p:font typeface="Montserrat Bold" panose="020B0604020202020204" charset="0"/>
      <p:regular r:id="rId26"/>
    </p:embeddedFont>
    <p:embeddedFont>
      <p:font typeface="Saira ExtraCondensed Medium"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11.09.2024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Phí quản lí: theo dt</a:t>
            </a:r>
          </a:p>
          <a:p>
            <a:r>
              <a:rPr lang="en-US"/>
              <a:t>Gửi xe: (1 000 000)</a:t>
            </a:r>
          </a:p>
          <a:p>
            <a:r>
              <a:rPr lang="en-US"/>
              <a:t>thuế</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Ngôn ngữ SQL:</a:t>
            </a:r>
          </a:p>
          <a:p>
            <a:r>
              <a:rPr lang="en-US"/>
              <a:t>Quan hệ thực thể</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svg"/><Relationship Id="rId7" Type="http://schemas.openxmlformats.org/officeDocument/2006/relationships/image" Target="../media/image16.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43.svg"/><Relationship Id="rId5" Type="http://schemas.openxmlformats.org/officeDocument/2006/relationships/image" Target="../media/image39.svg"/><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1.svg"/></Relationships>
</file>

<file path=ppt/slides/_rels/slide1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20.svg"/><Relationship Id="rId7" Type="http://schemas.openxmlformats.org/officeDocument/2006/relationships/image" Target="../media/image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2.sv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20.svg"/><Relationship Id="rId7" Type="http://schemas.openxmlformats.org/officeDocument/2006/relationships/image" Target="../media/image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2.sv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18" Type="http://schemas.openxmlformats.org/officeDocument/2006/relationships/image" Target="../media/image66.png"/><Relationship Id="rId26" Type="http://schemas.openxmlformats.org/officeDocument/2006/relationships/image" Target="../media/image74.png"/><Relationship Id="rId3" Type="http://schemas.openxmlformats.org/officeDocument/2006/relationships/image" Target="../media/image51.svg"/><Relationship Id="rId21" Type="http://schemas.openxmlformats.org/officeDocument/2006/relationships/image" Target="../media/image69.svg"/><Relationship Id="rId7" Type="http://schemas.openxmlformats.org/officeDocument/2006/relationships/image" Target="../media/image55.svg"/><Relationship Id="rId12" Type="http://schemas.openxmlformats.org/officeDocument/2006/relationships/image" Target="../media/image60.png"/><Relationship Id="rId17" Type="http://schemas.openxmlformats.org/officeDocument/2006/relationships/image" Target="../media/image65.svg"/><Relationship Id="rId25" Type="http://schemas.openxmlformats.org/officeDocument/2006/relationships/image" Target="../media/image73.svg"/><Relationship Id="rId2" Type="http://schemas.openxmlformats.org/officeDocument/2006/relationships/image" Target="../media/image50.png"/><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svg"/><Relationship Id="rId24" Type="http://schemas.openxmlformats.org/officeDocument/2006/relationships/image" Target="../media/image72.png"/><Relationship Id="rId5" Type="http://schemas.openxmlformats.org/officeDocument/2006/relationships/image" Target="../media/image53.svg"/><Relationship Id="rId15" Type="http://schemas.openxmlformats.org/officeDocument/2006/relationships/image" Target="../media/image63.svg"/><Relationship Id="rId23" Type="http://schemas.openxmlformats.org/officeDocument/2006/relationships/image" Target="../media/image71.svg"/><Relationship Id="rId10" Type="http://schemas.openxmlformats.org/officeDocument/2006/relationships/image" Target="../media/image58.png"/><Relationship Id="rId19" Type="http://schemas.openxmlformats.org/officeDocument/2006/relationships/image" Target="../media/image67.svg"/><Relationship Id="rId4" Type="http://schemas.openxmlformats.org/officeDocument/2006/relationships/image" Target="../media/image52.png"/><Relationship Id="rId9" Type="http://schemas.openxmlformats.org/officeDocument/2006/relationships/image" Target="../media/image57.svg"/><Relationship Id="rId14" Type="http://schemas.openxmlformats.org/officeDocument/2006/relationships/image" Target="../media/image62.png"/><Relationship Id="rId22" Type="http://schemas.openxmlformats.org/officeDocument/2006/relationships/image" Target="../media/image70.png"/><Relationship Id="rId27" Type="http://schemas.openxmlformats.org/officeDocument/2006/relationships/image" Target="../media/image75.svg"/></Relationships>
</file>

<file path=ppt/slides/_rels/slide2.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localhost:8080/login" TargetMode="Externa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slide" Target="slide2.xml"/><Relationship Id="rId4" Type="http://schemas.openxmlformats.org/officeDocument/2006/relationships/image" Target="../media/image11.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20.svg"/><Relationship Id="rId7" Type="http://schemas.openxmlformats.org/officeDocument/2006/relationships/image" Target="../media/image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11.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14.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13.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12.svg"/></Relationships>
</file>

<file path=ppt/slides/_rels/slide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20.svg"/><Relationship Id="rId7" Type="http://schemas.openxmlformats.org/officeDocument/2006/relationships/image" Target="../media/image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2.sv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slide" Target="slide2.xml"/><Relationship Id="rId4" Type="http://schemas.openxmlformats.org/officeDocument/2006/relationships/image" Target="../media/image8.sv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20.svg"/><Relationship Id="rId7" Type="http://schemas.openxmlformats.org/officeDocument/2006/relationships/image" Target="../media/image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2.sv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701032"/>
            <a:ext cx="7900899" cy="1384300"/>
          </a:xfrm>
          <a:prstGeom prst="rect">
            <a:avLst/>
          </a:prstGeom>
        </p:spPr>
        <p:txBody>
          <a:bodyPr lIns="0" tIns="0" rIns="0" bIns="0" rtlCol="0" anchor="t">
            <a:spAutoFit/>
          </a:bodyPr>
          <a:lstStyle/>
          <a:p>
            <a:pPr algn="l">
              <a:lnSpc>
                <a:spcPts val="5599"/>
              </a:lnSpc>
            </a:pPr>
            <a:r>
              <a:rPr lang="en-US" sz="3999">
                <a:solidFill>
                  <a:srgbClr val="000000"/>
                </a:solidFill>
                <a:latin typeface="Cabin Bold"/>
                <a:ea typeface="Cabin Bold"/>
                <a:cs typeface="Cabin Bold"/>
                <a:sym typeface="Cabin Bold"/>
              </a:rPr>
              <a:t>XÂY DỰNG WEBSITE </a:t>
            </a:r>
          </a:p>
          <a:p>
            <a:pPr algn="l">
              <a:lnSpc>
                <a:spcPts val="5599"/>
              </a:lnSpc>
            </a:pPr>
            <a:r>
              <a:rPr lang="en-US" sz="3999">
                <a:solidFill>
                  <a:srgbClr val="000000"/>
                </a:solidFill>
                <a:latin typeface="Cabin Bold"/>
                <a:ea typeface="Cabin Bold"/>
                <a:cs typeface="Cabin Bold"/>
                <a:sym typeface="Cabin Bold"/>
              </a:rPr>
              <a:t>QUẢN LÍ TÍNH PHÍ CHUNG CƯ</a:t>
            </a:r>
          </a:p>
        </p:txBody>
      </p:sp>
      <p:sp>
        <p:nvSpPr>
          <p:cNvPr id="3" name="TextBox 3"/>
          <p:cNvSpPr txBox="1"/>
          <p:nvPr/>
        </p:nvSpPr>
        <p:spPr>
          <a:xfrm>
            <a:off x="921500" y="5493725"/>
            <a:ext cx="8008100" cy="1075688"/>
          </a:xfrm>
          <a:prstGeom prst="rect">
            <a:avLst/>
          </a:prstGeom>
        </p:spPr>
        <p:txBody>
          <a:bodyPr lIns="0" tIns="0" rIns="0" bIns="0" rtlCol="0" anchor="t">
            <a:spAutoFit/>
          </a:bodyPr>
          <a:lstStyle/>
          <a:p>
            <a:pPr algn="l">
              <a:lnSpc>
                <a:spcPts val="3404"/>
              </a:lnSpc>
            </a:pPr>
            <a:r>
              <a:rPr lang="en-US" sz="2960">
                <a:solidFill>
                  <a:srgbClr val="000000"/>
                </a:solidFill>
                <a:latin typeface="Cabin"/>
                <a:ea typeface="Cabin"/>
                <a:cs typeface="Cabin"/>
                <a:sym typeface="Cabin"/>
              </a:rPr>
              <a:t>Giảng viên hướng dẫn: Nguyễn Thị Bích Nguyên</a:t>
            </a:r>
          </a:p>
          <a:p>
            <a:pPr algn="l">
              <a:lnSpc>
                <a:spcPts val="4964"/>
              </a:lnSpc>
            </a:pPr>
            <a:endParaRPr lang="en-US" sz="2960">
              <a:solidFill>
                <a:srgbClr val="000000"/>
              </a:solidFill>
              <a:latin typeface="Cabin"/>
              <a:ea typeface="Cabin"/>
              <a:cs typeface="Cabin"/>
              <a:sym typeface="Cabin"/>
            </a:endParaRPr>
          </a:p>
        </p:txBody>
      </p:sp>
      <p:grpSp>
        <p:nvGrpSpPr>
          <p:cNvPr id="4" name="Group 4"/>
          <p:cNvGrpSpPr/>
          <p:nvPr/>
        </p:nvGrpSpPr>
        <p:grpSpPr>
          <a:xfrm>
            <a:off x="1028700" y="1146892"/>
            <a:ext cx="5770859" cy="826778"/>
            <a:chOff x="0" y="0"/>
            <a:chExt cx="2312510" cy="331308"/>
          </a:xfrm>
        </p:grpSpPr>
        <p:sp>
          <p:nvSpPr>
            <p:cNvPr id="5" name="Freeform 5"/>
            <p:cNvSpPr/>
            <p:nvPr/>
          </p:nvSpPr>
          <p:spPr>
            <a:xfrm>
              <a:off x="0" y="0"/>
              <a:ext cx="2312510" cy="331308"/>
            </a:xfrm>
            <a:custGeom>
              <a:avLst/>
              <a:gdLst/>
              <a:ahLst/>
              <a:cxnLst/>
              <a:rect l="l" t="t" r="r" b="b"/>
              <a:pathLst>
                <a:path w="2312510" h="331308">
                  <a:moveTo>
                    <a:pt x="126106" y="0"/>
                  </a:moveTo>
                  <a:lnTo>
                    <a:pt x="2186404" y="0"/>
                  </a:lnTo>
                  <a:cubicBezTo>
                    <a:pt x="2219850" y="0"/>
                    <a:pt x="2251925" y="13286"/>
                    <a:pt x="2275575" y="36936"/>
                  </a:cubicBezTo>
                  <a:cubicBezTo>
                    <a:pt x="2299224" y="60585"/>
                    <a:pt x="2312510" y="92661"/>
                    <a:pt x="2312510" y="126106"/>
                  </a:cubicBezTo>
                  <a:lnTo>
                    <a:pt x="2312510" y="205202"/>
                  </a:lnTo>
                  <a:cubicBezTo>
                    <a:pt x="2312510" y="238647"/>
                    <a:pt x="2299224" y="270723"/>
                    <a:pt x="2275575" y="294372"/>
                  </a:cubicBezTo>
                  <a:cubicBezTo>
                    <a:pt x="2251925" y="318022"/>
                    <a:pt x="2219850" y="331308"/>
                    <a:pt x="2186404" y="331308"/>
                  </a:cubicBezTo>
                  <a:lnTo>
                    <a:pt x="126106" y="331308"/>
                  </a:lnTo>
                  <a:cubicBezTo>
                    <a:pt x="92661" y="331308"/>
                    <a:pt x="60585" y="318022"/>
                    <a:pt x="36936" y="294372"/>
                  </a:cubicBezTo>
                  <a:cubicBezTo>
                    <a:pt x="13286" y="270723"/>
                    <a:pt x="0" y="238647"/>
                    <a:pt x="0" y="205202"/>
                  </a:cubicBezTo>
                  <a:lnTo>
                    <a:pt x="0" y="126106"/>
                  </a:lnTo>
                  <a:cubicBezTo>
                    <a:pt x="0" y="92661"/>
                    <a:pt x="13286" y="60585"/>
                    <a:pt x="36936" y="36936"/>
                  </a:cubicBezTo>
                  <a:cubicBezTo>
                    <a:pt x="60585" y="13286"/>
                    <a:pt x="92661" y="0"/>
                    <a:pt x="126106" y="0"/>
                  </a:cubicBezTo>
                  <a:close/>
                </a:path>
              </a:pathLst>
            </a:custGeom>
            <a:solidFill>
              <a:srgbClr val="000000">
                <a:alpha val="0"/>
              </a:srgbClr>
            </a:solidFill>
            <a:ln w="47625" cap="rnd">
              <a:solidFill>
                <a:srgbClr val="3AB85C"/>
              </a:solidFill>
              <a:prstDash val="solid"/>
              <a:round/>
            </a:ln>
          </p:spPr>
        </p:sp>
        <p:sp>
          <p:nvSpPr>
            <p:cNvPr id="6" name="TextBox 6"/>
            <p:cNvSpPr txBox="1"/>
            <p:nvPr/>
          </p:nvSpPr>
          <p:spPr>
            <a:xfrm>
              <a:off x="0" y="-38100"/>
              <a:ext cx="2312510" cy="369408"/>
            </a:xfrm>
            <a:prstGeom prst="rect">
              <a:avLst/>
            </a:prstGeom>
          </p:spPr>
          <p:txBody>
            <a:bodyPr lIns="50800" tIns="50800" rIns="50800" bIns="50800" rtlCol="0" anchor="ctr"/>
            <a:lstStyle/>
            <a:p>
              <a:pPr algn="ctr">
                <a:lnSpc>
                  <a:spcPts val="3080"/>
                </a:lnSpc>
              </a:pPr>
              <a:r>
                <a:rPr lang="en-US" sz="2200">
                  <a:solidFill>
                    <a:srgbClr val="3AB85C"/>
                  </a:solidFill>
                  <a:latin typeface="Cabin Bold"/>
                  <a:ea typeface="Cabin Bold"/>
                  <a:cs typeface="Cabin Bold"/>
                  <a:sym typeface="Cabin Bold"/>
                </a:rPr>
                <a:t>BÁO CÁO NGHIÊN CỨU KHOA HỌC</a:t>
              </a:r>
            </a:p>
          </p:txBody>
        </p:sp>
      </p:grpSp>
      <p:sp>
        <p:nvSpPr>
          <p:cNvPr id="7" name="TextBox 7"/>
          <p:cNvSpPr txBox="1"/>
          <p:nvPr/>
        </p:nvSpPr>
        <p:spPr>
          <a:xfrm>
            <a:off x="921500" y="4310121"/>
            <a:ext cx="4081894" cy="348615"/>
          </a:xfrm>
          <a:prstGeom prst="rect">
            <a:avLst/>
          </a:prstGeom>
        </p:spPr>
        <p:txBody>
          <a:bodyPr lIns="0" tIns="0" rIns="0" bIns="0" rtlCol="0" anchor="t">
            <a:spAutoFit/>
          </a:bodyPr>
          <a:lstStyle/>
          <a:p>
            <a:pPr algn="l">
              <a:lnSpc>
                <a:spcPts val="2760"/>
              </a:lnSpc>
            </a:pPr>
            <a:r>
              <a:rPr lang="en-US" sz="2400">
                <a:solidFill>
                  <a:srgbClr val="000000"/>
                </a:solidFill>
                <a:latin typeface="Cabin"/>
                <a:ea typeface="Cabin"/>
                <a:cs typeface="Cabin"/>
                <a:sym typeface="Cabin"/>
              </a:rPr>
              <a:t>MS: 22-SV-24-TH2</a:t>
            </a:r>
          </a:p>
        </p:txBody>
      </p:sp>
      <p:sp>
        <p:nvSpPr>
          <p:cNvPr id="8" name="Freeform 8"/>
          <p:cNvSpPr/>
          <p:nvPr/>
        </p:nvSpPr>
        <p:spPr>
          <a:xfrm flipH="1">
            <a:off x="8929599" y="0"/>
            <a:ext cx="6081855" cy="10287000"/>
          </a:xfrm>
          <a:custGeom>
            <a:avLst/>
            <a:gdLst/>
            <a:ahLst/>
            <a:cxnLst/>
            <a:rect l="l" t="t" r="r" b="b"/>
            <a:pathLst>
              <a:path w="6081855" h="10287000">
                <a:moveTo>
                  <a:pt x="6081855" y="0"/>
                </a:moveTo>
                <a:lnTo>
                  <a:pt x="0" y="0"/>
                </a:lnTo>
                <a:lnTo>
                  <a:pt x="0" y="10287000"/>
                </a:lnTo>
                <a:lnTo>
                  <a:pt x="6081855" y="10287000"/>
                </a:lnTo>
                <a:lnTo>
                  <a:pt x="6081855" y="0"/>
                </a:lnTo>
                <a:close/>
              </a:path>
            </a:pathLst>
          </a:custGeom>
          <a:blipFill>
            <a:blip r:embed="rId2">
              <a:extLst>
                <a:ext uri="{96DAC541-7B7A-43D3-8B79-37D633B846F1}">
                  <asvg:svgBlip xmlns:asvg="http://schemas.microsoft.com/office/drawing/2016/SVG/main" r:embed="rId3"/>
                </a:ext>
              </a:extLst>
            </a:blip>
            <a:stretch>
              <a:fillRect b="-50541"/>
            </a:stretch>
          </a:blipFill>
        </p:spPr>
      </p:sp>
      <p:sp>
        <p:nvSpPr>
          <p:cNvPr id="9" name="Freeform 9"/>
          <p:cNvSpPr/>
          <p:nvPr/>
        </p:nvSpPr>
        <p:spPr>
          <a:xfrm>
            <a:off x="15011454" y="4300596"/>
            <a:ext cx="3276546" cy="5986404"/>
          </a:xfrm>
          <a:custGeom>
            <a:avLst/>
            <a:gdLst/>
            <a:ahLst/>
            <a:cxnLst/>
            <a:rect l="l" t="t" r="r" b="b"/>
            <a:pathLst>
              <a:path w="3276546" h="5986404">
                <a:moveTo>
                  <a:pt x="0" y="0"/>
                </a:moveTo>
                <a:lnTo>
                  <a:pt x="3276546" y="0"/>
                </a:lnTo>
                <a:lnTo>
                  <a:pt x="3276546" y="5986404"/>
                </a:lnTo>
                <a:lnTo>
                  <a:pt x="0" y="5986404"/>
                </a:lnTo>
                <a:lnTo>
                  <a:pt x="0" y="0"/>
                </a:lnTo>
                <a:close/>
              </a:path>
            </a:pathLst>
          </a:custGeom>
          <a:blipFill>
            <a:blip r:embed="rId4">
              <a:extLst>
                <a:ext uri="{96DAC541-7B7A-43D3-8B79-37D633B846F1}">
                  <asvg:svgBlip xmlns:asvg="http://schemas.microsoft.com/office/drawing/2016/SVG/main" r:embed="rId5"/>
                </a:ext>
              </a:extLst>
            </a:blip>
            <a:stretch>
              <a:fillRect b="-52808"/>
            </a:stretch>
          </a:blipFill>
        </p:spPr>
      </p:sp>
      <p:sp>
        <p:nvSpPr>
          <p:cNvPr id="10" name="TextBox 10"/>
          <p:cNvSpPr txBox="1"/>
          <p:nvPr/>
        </p:nvSpPr>
        <p:spPr>
          <a:xfrm>
            <a:off x="921500" y="6376403"/>
            <a:ext cx="6625641" cy="2200275"/>
          </a:xfrm>
          <a:prstGeom prst="rect">
            <a:avLst/>
          </a:prstGeom>
        </p:spPr>
        <p:txBody>
          <a:bodyPr lIns="0" tIns="0" rIns="0" bIns="0" rtlCol="0" anchor="t">
            <a:spAutoFit/>
          </a:bodyPr>
          <a:lstStyle/>
          <a:p>
            <a:pPr algn="l">
              <a:lnSpc>
                <a:spcPts val="3450"/>
              </a:lnSpc>
            </a:pPr>
            <a:r>
              <a:rPr lang="en-US" sz="3000">
                <a:solidFill>
                  <a:srgbClr val="000000"/>
                </a:solidFill>
                <a:latin typeface="Cabin"/>
                <a:ea typeface="Cabin"/>
                <a:cs typeface="Cabin"/>
                <a:sym typeface="Cabin"/>
              </a:rPr>
              <a:t>Sinh viên thực hiện:</a:t>
            </a:r>
          </a:p>
          <a:p>
            <a:pPr algn="l">
              <a:lnSpc>
                <a:spcPts val="3450"/>
              </a:lnSpc>
            </a:pPr>
            <a:endParaRPr lang="en-US" sz="3000">
              <a:solidFill>
                <a:srgbClr val="000000"/>
              </a:solidFill>
              <a:latin typeface="Cabin"/>
              <a:ea typeface="Cabin"/>
              <a:cs typeface="Cabin"/>
              <a:sym typeface="Cabin"/>
            </a:endParaRPr>
          </a:p>
          <a:p>
            <a:pPr algn="l">
              <a:lnSpc>
                <a:spcPts val="3450"/>
              </a:lnSpc>
            </a:pPr>
            <a:r>
              <a:rPr lang="en-US" sz="3000">
                <a:solidFill>
                  <a:srgbClr val="000000"/>
                </a:solidFill>
                <a:latin typeface="Cabin"/>
                <a:ea typeface="Cabin"/>
                <a:cs typeface="Cabin"/>
                <a:sym typeface="Cabin"/>
              </a:rPr>
              <a:t>N22DCCN053 - Ngô Quang Minh</a:t>
            </a:r>
          </a:p>
          <a:p>
            <a:pPr algn="l">
              <a:lnSpc>
                <a:spcPts val="3450"/>
              </a:lnSpc>
            </a:pPr>
            <a:r>
              <a:rPr lang="en-US" sz="3000">
                <a:solidFill>
                  <a:srgbClr val="000000"/>
                </a:solidFill>
                <a:latin typeface="Cabin"/>
                <a:ea typeface="Cabin"/>
                <a:cs typeface="Cabin"/>
                <a:sym typeface="Cabin"/>
              </a:rPr>
              <a:t>N22DCCN066 - Nguyễn Tấn Quý</a:t>
            </a:r>
          </a:p>
          <a:p>
            <a:pPr algn="l">
              <a:lnSpc>
                <a:spcPts val="3450"/>
              </a:lnSpc>
            </a:pPr>
            <a:r>
              <a:rPr lang="en-US" sz="3000">
                <a:solidFill>
                  <a:srgbClr val="000000"/>
                </a:solidFill>
                <a:latin typeface="Cabin"/>
                <a:ea typeface="Cabin"/>
                <a:cs typeface="Cabin"/>
                <a:sym typeface="Cabin"/>
              </a:rPr>
              <a:t>N22DCCN099 - Trương Thị Tường Vy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83366" y="0"/>
            <a:ext cx="11921269" cy="1346251"/>
            <a:chOff x="0" y="0"/>
            <a:chExt cx="3837662" cy="433381"/>
          </a:xfrm>
        </p:grpSpPr>
        <p:sp>
          <p:nvSpPr>
            <p:cNvPr id="3" name="Freeform 3"/>
            <p:cNvSpPr/>
            <p:nvPr/>
          </p:nvSpPr>
          <p:spPr>
            <a:xfrm>
              <a:off x="0" y="0"/>
              <a:ext cx="3837662" cy="433381"/>
            </a:xfrm>
            <a:custGeom>
              <a:avLst/>
              <a:gdLst/>
              <a:ahLst/>
              <a:cxnLst/>
              <a:rect l="l" t="t" r="r" b="b"/>
              <a:pathLst>
                <a:path w="3837662" h="433381">
                  <a:moveTo>
                    <a:pt x="61046" y="0"/>
                  </a:moveTo>
                  <a:lnTo>
                    <a:pt x="3776617" y="0"/>
                  </a:lnTo>
                  <a:cubicBezTo>
                    <a:pt x="3792807" y="0"/>
                    <a:pt x="3808334" y="6432"/>
                    <a:pt x="3819782" y="17880"/>
                  </a:cubicBezTo>
                  <a:cubicBezTo>
                    <a:pt x="3831231" y="29328"/>
                    <a:pt x="3837662" y="44855"/>
                    <a:pt x="3837662" y="61046"/>
                  </a:cubicBezTo>
                  <a:lnTo>
                    <a:pt x="3837662" y="372336"/>
                  </a:lnTo>
                  <a:cubicBezTo>
                    <a:pt x="3837662" y="388526"/>
                    <a:pt x="3831231" y="404053"/>
                    <a:pt x="3819782" y="415502"/>
                  </a:cubicBezTo>
                  <a:cubicBezTo>
                    <a:pt x="3808334" y="426950"/>
                    <a:pt x="3792807" y="433381"/>
                    <a:pt x="3776617" y="433381"/>
                  </a:cubicBezTo>
                  <a:lnTo>
                    <a:pt x="61046" y="433381"/>
                  </a:lnTo>
                  <a:cubicBezTo>
                    <a:pt x="44855" y="433381"/>
                    <a:pt x="29328" y="426950"/>
                    <a:pt x="17880" y="415502"/>
                  </a:cubicBezTo>
                  <a:cubicBezTo>
                    <a:pt x="6432" y="404053"/>
                    <a:pt x="0" y="388526"/>
                    <a:pt x="0" y="372336"/>
                  </a:cubicBezTo>
                  <a:lnTo>
                    <a:pt x="0" y="61046"/>
                  </a:lnTo>
                  <a:cubicBezTo>
                    <a:pt x="0" y="44855"/>
                    <a:pt x="6432" y="29328"/>
                    <a:pt x="17880" y="17880"/>
                  </a:cubicBezTo>
                  <a:cubicBezTo>
                    <a:pt x="29328" y="6432"/>
                    <a:pt x="44855" y="0"/>
                    <a:pt x="61046" y="0"/>
                  </a:cubicBezTo>
                  <a:close/>
                </a:path>
              </a:pathLst>
            </a:custGeom>
            <a:solidFill>
              <a:srgbClr val="000000">
                <a:alpha val="0"/>
              </a:srgbClr>
            </a:solidFill>
            <a:ln w="47625" cap="rnd">
              <a:solidFill>
                <a:srgbClr val="FFB001"/>
              </a:solidFill>
              <a:prstDash val="solid"/>
              <a:round/>
            </a:ln>
          </p:spPr>
        </p:sp>
        <p:sp>
          <p:nvSpPr>
            <p:cNvPr id="4" name="TextBox 4"/>
            <p:cNvSpPr txBox="1"/>
            <p:nvPr/>
          </p:nvSpPr>
          <p:spPr>
            <a:xfrm>
              <a:off x="0" y="-104775"/>
              <a:ext cx="3837662" cy="538156"/>
            </a:xfrm>
            <a:prstGeom prst="rect">
              <a:avLst/>
            </a:prstGeom>
          </p:spPr>
          <p:txBody>
            <a:bodyPr lIns="50800" tIns="50800" rIns="50800" bIns="50800" rtlCol="0" anchor="ctr"/>
            <a:lstStyle/>
            <a:p>
              <a:pPr algn="ctr">
                <a:lnSpc>
                  <a:spcPts val="7840"/>
                </a:lnSpc>
              </a:pPr>
              <a:r>
                <a:rPr lang="en-US" sz="5600">
                  <a:solidFill>
                    <a:srgbClr val="FFB001"/>
                  </a:solidFill>
                  <a:latin typeface="Cabin Bold"/>
                  <a:ea typeface="Cabin Bold"/>
                  <a:cs typeface="Cabin Bold"/>
                  <a:sym typeface="Cabin Bold"/>
                </a:rPr>
                <a:t>Phân tích thiết kế quy trình tính phí</a:t>
              </a:r>
            </a:p>
          </p:txBody>
        </p:sp>
      </p:grpSp>
      <p:sp>
        <p:nvSpPr>
          <p:cNvPr id="5" name="Freeform 5"/>
          <p:cNvSpPr/>
          <p:nvPr/>
        </p:nvSpPr>
        <p:spPr>
          <a:xfrm>
            <a:off x="16824413" y="736321"/>
            <a:ext cx="869774" cy="842890"/>
          </a:xfrm>
          <a:custGeom>
            <a:avLst/>
            <a:gdLst/>
            <a:ahLst/>
            <a:cxnLst/>
            <a:rect l="l" t="t" r="r" b="b"/>
            <a:pathLst>
              <a:path w="869774" h="842890">
                <a:moveTo>
                  <a:pt x="0" y="0"/>
                </a:moveTo>
                <a:lnTo>
                  <a:pt x="869774" y="0"/>
                </a:lnTo>
                <a:lnTo>
                  <a:pt x="869774" y="842890"/>
                </a:lnTo>
                <a:lnTo>
                  <a:pt x="0" y="8428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04263" y="3137645"/>
            <a:ext cx="1720319" cy="1370000"/>
          </a:xfrm>
          <a:custGeom>
            <a:avLst/>
            <a:gdLst/>
            <a:ahLst/>
            <a:cxnLst/>
            <a:rect l="l" t="t" r="r" b="b"/>
            <a:pathLst>
              <a:path w="1720319" h="1370000">
                <a:moveTo>
                  <a:pt x="0" y="0"/>
                </a:moveTo>
                <a:lnTo>
                  <a:pt x="1720319" y="0"/>
                </a:lnTo>
                <a:lnTo>
                  <a:pt x="1720319" y="1369999"/>
                </a:lnTo>
                <a:lnTo>
                  <a:pt x="0" y="13699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AutoShape 7"/>
          <p:cNvSpPr/>
          <p:nvPr/>
        </p:nvSpPr>
        <p:spPr>
          <a:xfrm flipV="1">
            <a:off x="2024582" y="2900385"/>
            <a:ext cx="6222249" cy="922259"/>
          </a:xfrm>
          <a:prstGeom prst="line">
            <a:avLst/>
          </a:prstGeom>
          <a:ln w="38100" cap="flat">
            <a:solidFill>
              <a:srgbClr val="000000"/>
            </a:solidFill>
            <a:prstDash val="sysDot"/>
            <a:headEnd type="none" w="sm" len="sm"/>
            <a:tailEnd type="arrow" w="med" len="sm"/>
          </a:ln>
        </p:spPr>
      </p:sp>
      <p:sp>
        <p:nvSpPr>
          <p:cNvPr id="8" name="Freeform 8"/>
          <p:cNvSpPr/>
          <p:nvPr/>
        </p:nvSpPr>
        <p:spPr>
          <a:xfrm>
            <a:off x="14272440" y="2985886"/>
            <a:ext cx="1664388" cy="1673516"/>
          </a:xfrm>
          <a:custGeom>
            <a:avLst/>
            <a:gdLst/>
            <a:ahLst/>
            <a:cxnLst/>
            <a:rect l="l" t="t" r="r" b="b"/>
            <a:pathLst>
              <a:path w="1664388" h="1673516">
                <a:moveTo>
                  <a:pt x="0" y="0"/>
                </a:moveTo>
                <a:lnTo>
                  <a:pt x="1664388" y="0"/>
                </a:lnTo>
                <a:lnTo>
                  <a:pt x="1664388" y="1673517"/>
                </a:lnTo>
                <a:lnTo>
                  <a:pt x="0" y="16735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7431208" y="1346251"/>
            <a:ext cx="1631248" cy="1554134"/>
          </a:xfrm>
          <a:custGeom>
            <a:avLst/>
            <a:gdLst/>
            <a:ahLst/>
            <a:cxnLst/>
            <a:rect l="l" t="t" r="r" b="b"/>
            <a:pathLst>
              <a:path w="1631248" h="1554134">
                <a:moveTo>
                  <a:pt x="0" y="0"/>
                </a:moveTo>
                <a:lnTo>
                  <a:pt x="1631247" y="0"/>
                </a:lnTo>
                <a:lnTo>
                  <a:pt x="1631247" y="1554134"/>
                </a:lnTo>
                <a:lnTo>
                  <a:pt x="0" y="15541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7615520" y="5832109"/>
            <a:ext cx="1262623" cy="1718918"/>
          </a:xfrm>
          <a:custGeom>
            <a:avLst/>
            <a:gdLst/>
            <a:ahLst/>
            <a:cxnLst/>
            <a:rect l="l" t="t" r="r" b="b"/>
            <a:pathLst>
              <a:path w="1262623" h="1718918">
                <a:moveTo>
                  <a:pt x="0" y="0"/>
                </a:moveTo>
                <a:lnTo>
                  <a:pt x="1262623" y="0"/>
                </a:lnTo>
                <a:lnTo>
                  <a:pt x="1262623" y="1718918"/>
                </a:lnTo>
                <a:lnTo>
                  <a:pt x="0" y="171891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AutoShape 11"/>
          <p:cNvSpPr/>
          <p:nvPr/>
        </p:nvSpPr>
        <p:spPr>
          <a:xfrm flipH="1">
            <a:off x="8246831" y="3822645"/>
            <a:ext cx="6025609" cy="2009464"/>
          </a:xfrm>
          <a:prstGeom prst="line">
            <a:avLst/>
          </a:prstGeom>
          <a:ln w="38100" cap="flat">
            <a:solidFill>
              <a:srgbClr val="000000"/>
            </a:solidFill>
            <a:prstDash val="sysDot"/>
            <a:headEnd type="none" w="sm" len="sm"/>
            <a:tailEnd type="arrow" w="med" len="sm"/>
          </a:ln>
        </p:spPr>
      </p:sp>
      <p:sp>
        <p:nvSpPr>
          <p:cNvPr id="12" name="AutoShape 12"/>
          <p:cNvSpPr/>
          <p:nvPr/>
        </p:nvSpPr>
        <p:spPr>
          <a:xfrm flipH="1" flipV="1">
            <a:off x="2024582" y="3822645"/>
            <a:ext cx="6222249" cy="2009464"/>
          </a:xfrm>
          <a:prstGeom prst="line">
            <a:avLst/>
          </a:prstGeom>
          <a:ln w="38100" cap="flat">
            <a:solidFill>
              <a:srgbClr val="000000"/>
            </a:solidFill>
            <a:prstDash val="sysDot"/>
            <a:headEnd type="none" w="sm" len="sm"/>
            <a:tailEnd type="arrow" w="med" len="sm"/>
          </a:ln>
        </p:spPr>
      </p:sp>
      <p:sp>
        <p:nvSpPr>
          <p:cNvPr id="13" name="AutoShape 13"/>
          <p:cNvSpPr/>
          <p:nvPr/>
        </p:nvSpPr>
        <p:spPr>
          <a:xfrm>
            <a:off x="1467727" y="4507644"/>
            <a:ext cx="6147793" cy="2183924"/>
          </a:xfrm>
          <a:prstGeom prst="line">
            <a:avLst/>
          </a:prstGeom>
          <a:ln w="38100" cap="flat">
            <a:solidFill>
              <a:srgbClr val="000000"/>
            </a:solidFill>
            <a:prstDash val="sysDot"/>
            <a:headEnd type="none" w="sm" len="sm"/>
            <a:tailEnd type="arrow" w="med" len="sm"/>
          </a:ln>
        </p:spPr>
      </p:sp>
      <p:sp>
        <p:nvSpPr>
          <p:cNvPr id="14" name="AutoShape 14"/>
          <p:cNvSpPr/>
          <p:nvPr/>
        </p:nvSpPr>
        <p:spPr>
          <a:xfrm flipV="1">
            <a:off x="8878143" y="4659403"/>
            <a:ext cx="6226491" cy="2032165"/>
          </a:xfrm>
          <a:prstGeom prst="line">
            <a:avLst/>
          </a:prstGeom>
          <a:ln w="38100" cap="flat">
            <a:solidFill>
              <a:srgbClr val="000000"/>
            </a:solidFill>
            <a:prstDash val="sysDot"/>
            <a:headEnd type="none" w="sm" len="sm"/>
            <a:tailEnd type="arrow" w="med" len="sm"/>
          </a:ln>
        </p:spPr>
      </p:sp>
      <p:sp>
        <p:nvSpPr>
          <p:cNvPr id="16" name="AutoShape 16"/>
          <p:cNvSpPr/>
          <p:nvPr/>
        </p:nvSpPr>
        <p:spPr>
          <a:xfrm flipV="1">
            <a:off x="1164423" y="2123318"/>
            <a:ext cx="6266785" cy="1014327"/>
          </a:xfrm>
          <a:prstGeom prst="line">
            <a:avLst/>
          </a:prstGeom>
          <a:ln w="38100" cap="flat">
            <a:solidFill>
              <a:srgbClr val="000000"/>
            </a:solidFill>
            <a:prstDash val="sysDot"/>
            <a:headEnd type="none" w="sm" len="sm"/>
            <a:tailEnd type="arrow" w="med" len="sm"/>
          </a:ln>
        </p:spPr>
      </p:sp>
      <p:sp>
        <p:nvSpPr>
          <p:cNvPr id="17" name="AutoShape 17"/>
          <p:cNvSpPr/>
          <p:nvPr/>
        </p:nvSpPr>
        <p:spPr>
          <a:xfrm>
            <a:off x="9062455" y="2123318"/>
            <a:ext cx="6042179" cy="862568"/>
          </a:xfrm>
          <a:prstGeom prst="line">
            <a:avLst/>
          </a:prstGeom>
          <a:ln w="38100" cap="flat">
            <a:solidFill>
              <a:srgbClr val="000000"/>
            </a:solidFill>
            <a:prstDash val="sysDot"/>
            <a:headEnd type="none" w="sm" len="sm"/>
            <a:tailEnd type="arrow" w="med" len="sm"/>
          </a:ln>
        </p:spPr>
      </p:sp>
      <p:sp>
        <p:nvSpPr>
          <p:cNvPr id="20" name="TextBox 20"/>
          <p:cNvSpPr txBox="1"/>
          <p:nvPr/>
        </p:nvSpPr>
        <p:spPr>
          <a:xfrm>
            <a:off x="7709166" y="7582661"/>
            <a:ext cx="1087834" cy="330200"/>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Montserrat Bold"/>
                <a:ea typeface="Montserrat Bold"/>
                <a:cs typeface="Montserrat Bold"/>
                <a:sym typeface="Montserrat Bold"/>
              </a:rPr>
              <a:t>hoá đơn</a:t>
            </a:r>
          </a:p>
        </p:txBody>
      </p:sp>
      <p:sp>
        <p:nvSpPr>
          <p:cNvPr id="22" name="TextBox 22"/>
          <p:cNvSpPr txBox="1"/>
          <p:nvPr/>
        </p:nvSpPr>
        <p:spPr>
          <a:xfrm>
            <a:off x="304263" y="4964112"/>
            <a:ext cx="1508787" cy="330200"/>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Montserrat Bold"/>
                <a:ea typeface="Montserrat Bold"/>
                <a:cs typeface="Montserrat Bold"/>
                <a:sym typeface="Montserrat Bold"/>
              </a:rPr>
              <a:t>Chủ sở hữu</a:t>
            </a:r>
          </a:p>
        </p:txBody>
      </p:sp>
      <p:sp>
        <p:nvSpPr>
          <p:cNvPr id="23" name="TextBox 23"/>
          <p:cNvSpPr txBox="1"/>
          <p:nvPr/>
        </p:nvSpPr>
        <p:spPr>
          <a:xfrm>
            <a:off x="14217059" y="5114925"/>
            <a:ext cx="1348581" cy="330200"/>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Montserrat Bold"/>
                <a:ea typeface="Montserrat Bold"/>
                <a:cs typeface="Montserrat Bold"/>
                <a:sym typeface="Montserrat Bold"/>
              </a:rPr>
              <a:t>Nhân viên</a:t>
            </a:r>
          </a:p>
        </p:txBody>
      </p:sp>
      <p:sp>
        <p:nvSpPr>
          <p:cNvPr id="24" name="AutoShape 24"/>
          <p:cNvSpPr/>
          <p:nvPr/>
        </p:nvSpPr>
        <p:spPr>
          <a:xfrm>
            <a:off x="8246831" y="2900385"/>
            <a:ext cx="6025609" cy="922259"/>
          </a:xfrm>
          <a:prstGeom prst="line">
            <a:avLst/>
          </a:prstGeom>
          <a:ln w="38100" cap="flat">
            <a:solidFill>
              <a:srgbClr val="000000"/>
            </a:solidFill>
            <a:prstDash val="sysDot"/>
            <a:headEnd type="none" w="sm" len="sm"/>
            <a:tailEnd type="arrow" w="med" len="sm"/>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701017" y="405322"/>
            <a:ext cx="1232138" cy="9361177"/>
            <a:chOff x="0" y="0"/>
            <a:chExt cx="514200" cy="3906638"/>
          </a:xfrm>
        </p:grpSpPr>
        <p:sp>
          <p:nvSpPr>
            <p:cNvPr id="3" name="Freeform 3"/>
            <p:cNvSpPr/>
            <p:nvPr/>
          </p:nvSpPr>
          <p:spPr>
            <a:xfrm>
              <a:off x="0" y="0"/>
              <a:ext cx="514200" cy="3906638"/>
            </a:xfrm>
            <a:custGeom>
              <a:avLst/>
              <a:gdLst/>
              <a:ahLst/>
              <a:cxnLst/>
              <a:rect l="l" t="t" r="r" b="b"/>
              <a:pathLst>
                <a:path w="514200" h="3906638">
                  <a:moveTo>
                    <a:pt x="257100" y="0"/>
                  </a:moveTo>
                  <a:lnTo>
                    <a:pt x="257100" y="0"/>
                  </a:lnTo>
                  <a:cubicBezTo>
                    <a:pt x="325287" y="0"/>
                    <a:pt x="390682" y="27087"/>
                    <a:pt x="438897" y="75303"/>
                  </a:cubicBezTo>
                  <a:cubicBezTo>
                    <a:pt x="487113" y="123518"/>
                    <a:pt x="514200" y="188913"/>
                    <a:pt x="514200" y="257100"/>
                  </a:cubicBezTo>
                  <a:lnTo>
                    <a:pt x="514200" y="3649538"/>
                  </a:lnTo>
                  <a:cubicBezTo>
                    <a:pt x="514200" y="3791530"/>
                    <a:pt x="399092" y="3906638"/>
                    <a:pt x="257100" y="3906638"/>
                  </a:cubicBezTo>
                  <a:lnTo>
                    <a:pt x="257100" y="3906638"/>
                  </a:lnTo>
                  <a:cubicBezTo>
                    <a:pt x="115108" y="3906638"/>
                    <a:pt x="0" y="3791530"/>
                    <a:pt x="0" y="3649538"/>
                  </a:cubicBezTo>
                  <a:lnTo>
                    <a:pt x="0" y="257100"/>
                  </a:lnTo>
                  <a:cubicBezTo>
                    <a:pt x="0" y="115108"/>
                    <a:pt x="115108" y="0"/>
                    <a:pt x="257100" y="0"/>
                  </a:cubicBezTo>
                  <a:close/>
                </a:path>
              </a:pathLst>
            </a:custGeom>
            <a:solidFill>
              <a:srgbClr val="000000">
                <a:alpha val="0"/>
              </a:srgbClr>
            </a:solidFill>
            <a:ln w="38100" cap="rnd">
              <a:solidFill>
                <a:srgbClr val="213A63"/>
              </a:solidFill>
              <a:prstDash val="solid"/>
              <a:round/>
            </a:ln>
          </p:spPr>
        </p:sp>
        <p:sp>
          <p:nvSpPr>
            <p:cNvPr id="4" name="TextBox 4"/>
            <p:cNvSpPr txBox="1"/>
            <p:nvPr/>
          </p:nvSpPr>
          <p:spPr>
            <a:xfrm>
              <a:off x="0" y="-38100"/>
              <a:ext cx="514200" cy="394473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8046213" y="4930358"/>
            <a:ext cx="8834322" cy="441960"/>
          </a:xfrm>
          <a:prstGeom prst="rect">
            <a:avLst/>
          </a:prstGeom>
        </p:spPr>
        <p:txBody>
          <a:bodyPr lIns="0" tIns="0" rIns="0" bIns="0" rtlCol="0" anchor="t">
            <a:spAutoFit/>
          </a:bodyPr>
          <a:lstStyle/>
          <a:p>
            <a:pPr marL="0" lvl="0" indent="0" algn="l">
              <a:lnSpc>
                <a:spcPts val="3600"/>
              </a:lnSpc>
              <a:spcBef>
                <a:spcPct val="0"/>
              </a:spcBef>
            </a:pPr>
            <a:r>
              <a:rPr lang="en-US" sz="2400">
                <a:solidFill>
                  <a:srgbClr val="000000"/>
                </a:solidFill>
                <a:latin typeface="Cabin"/>
                <a:ea typeface="Cabin"/>
                <a:cs typeface="Cabin"/>
                <a:sym typeface="Cabin"/>
              </a:rPr>
              <a:t>Mô hình chức năng gồm 2 đối tượng chính là Cư dân và Chủ sở hữu</a:t>
            </a:r>
          </a:p>
        </p:txBody>
      </p:sp>
      <p:sp>
        <p:nvSpPr>
          <p:cNvPr id="6" name="TextBox 6"/>
          <p:cNvSpPr txBox="1"/>
          <p:nvPr/>
        </p:nvSpPr>
        <p:spPr>
          <a:xfrm>
            <a:off x="946828" y="1559494"/>
            <a:ext cx="5209148" cy="2111451"/>
          </a:xfrm>
          <a:prstGeom prst="rect">
            <a:avLst/>
          </a:prstGeom>
        </p:spPr>
        <p:txBody>
          <a:bodyPr lIns="0" tIns="0" rIns="0" bIns="0" rtlCol="0" anchor="t">
            <a:spAutoFit/>
          </a:bodyPr>
          <a:lstStyle/>
          <a:p>
            <a:pPr algn="l">
              <a:lnSpc>
                <a:spcPts val="8127"/>
              </a:lnSpc>
            </a:pPr>
            <a:r>
              <a:rPr lang="en-US" sz="8127">
                <a:solidFill>
                  <a:srgbClr val="F18403"/>
                </a:solidFill>
                <a:latin typeface="Cabin Bold"/>
                <a:ea typeface="Cabin Bold"/>
                <a:cs typeface="Cabin Bold"/>
                <a:sym typeface="Cabin Bold"/>
              </a:rPr>
              <a:t>Các bước thực hiện</a:t>
            </a:r>
          </a:p>
        </p:txBody>
      </p:sp>
      <p:sp>
        <p:nvSpPr>
          <p:cNvPr id="7" name="Freeform 7"/>
          <p:cNvSpPr/>
          <p:nvPr/>
        </p:nvSpPr>
        <p:spPr>
          <a:xfrm rot="-10800000">
            <a:off x="-7328675" y="3510366"/>
            <a:ext cx="15193912" cy="15193912"/>
          </a:xfrm>
          <a:custGeom>
            <a:avLst/>
            <a:gdLst/>
            <a:ahLst/>
            <a:cxnLst/>
            <a:rect l="l" t="t" r="r" b="b"/>
            <a:pathLst>
              <a:path w="15193912" h="15193912">
                <a:moveTo>
                  <a:pt x="0" y="0"/>
                </a:moveTo>
                <a:lnTo>
                  <a:pt x="15193913" y="0"/>
                </a:lnTo>
                <a:lnTo>
                  <a:pt x="15193913" y="15193912"/>
                </a:lnTo>
                <a:lnTo>
                  <a:pt x="0" y="15193912"/>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a:ln cap="sq">
            <a:noFill/>
            <a:prstDash val="solid"/>
            <a:miter/>
          </a:ln>
        </p:spPr>
      </p:sp>
      <p:sp>
        <p:nvSpPr>
          <p:cNvPr id="8" name="Freeform 8"/>
          <p:cNvSpPr/>
          <p:nvPr/>
        </p:nvSpPr>
        <p:spPr>
          <a:xfrm rot="2269526" flipH="1" flipV="1">
            <a:off x="1032036" y="3120466"/>
            <a:ext cx="5438580" cy="3273037"/>
          </a:xfrm>
          <a:custGeom>
            <a:avLst/>
            <a:gdLst/>
            <a:ahLst/>
            <a:cxnLst/>
            <a:rect l="l" t="t" r="r" b="b"/>
            <a:pathLst>
              <a:path w="5438580" h="3273037">
                <a:moveTo>
                  <a:pt x="5438580" y="3273037"/>
                </a:moveTo>
                <a:lnTo>
                  <a:pt x="0" y="3273037"/>
                </a:lnTo>
                <a:lnTo>
                  <a:pt x="0" y="0"/>
                </a:lnTo>
                <a:lnTo>
                  <a:pt x="5438580" y="0"/>
                </a:lnTo>
                <a:lnTo>
                  <a:pt x="5438580" y="3273037"/>
                </a:lnTo>
                <a:close/>
              </a:path>
            </a:pathLst>
          </a:custGeom>
          <a:blipFill>
            <a:blip r:embed="rId4">
              <a:alphaModFix amt="13000"/>
              <a:extLst>
                <a:ext uri="{96DAC541-7B7A-43D3-8B79-37D633B846F1}">
                  <asvg:svgBlip xmlns:asvg="http://schemas.microsoft.com/office/drawing/2016/SVG/main" r:embed="rId5"/>
                </a:ext>
              </a:extLst>
            </a:blip>
            <a:stretch>
              <a:fillRect/>
            </a:stretch>
          </a:blipFill>
          <a:ln cap="sq">
            <a:noFill/>
            <a:prstDash val="solid"/>
            <a:miter/>
          </a:ln>
        </p:spPr>
      </p:sp>
      <p:grpSp>
        <p:nvGrpSpPr>
          <p:cNvPr id="9" name="Group 9"/>
          <p:cNvGrpSpPr/>
          <p:nvPr/>
        </p:nvGrpSpPr>
        <p:grpSpPr>
          <a:xfrm>
            <a:off x="8163352" y="244457"/>
            <a:ext cx="6145741" cy="672261"/>
            <a:chOff x="0" y="0"/>
            <a:chExt cx="2882706" cy="315329"/>
          </a:xfrm>
        </p:grpSpPr>
        <p:sp>
          <p:nvSpPr>
            <p:cNvPr id="10" name="Freeform 10"/>
            <p:cNvSpPr/>
            <p:nvPr/>
          </p:nvSpPr>
          <p:spPr>
            <a:xfrm>
              <a:off x="0" y="0"/>
              <a:ext cx="2882706" cy="315329"/>
            </a:xfrm>
            <a:custGeom>
              <a:avLst/>
              <a:gdLst/>
              <a:ahLst/>
              <a:cxnLst/>
              <a:rect l="l" t="t" r="r" b="b"/>
              <a:pathLst>
                <a:path w="2882706" h="315329">
                  <a:moveTo>
                    <a:pt x="50389" y="0"/>
                  </a:moveTo>
                  <a:lnTo>
                    <a:pt x="2832317" y="0"/>
                  </a:lnTo>
                  <a:cubicBezTo>
                    <a:pt x="2860146" y="0"/>
                    <a:pt x="2882706" y="22560"/>
                    <a:pt x="2882706" y="50389"/>
                  </a:cubicBezTo>
                  <a:lnTo>
                    <a:pt x="2882706" y="264940"/>
                  </a:lnTo>
                  <a:cubicBezTo>
                    <a:pt x="2882706" y="278304"/>
                    <a:pt x="2877397" y="291121"/>
                    <a:pt x="2867947" y="300571"/>
                  </a:cubicBezTo>
                  <a:cubicBezTo>
                    <a:pt x="2858498" y="310020"/>
                    <a:pt x="2845681" y="315329"/>
                    <a:pt x="2832317" y="315329"/>
                  </a:cubicBezTo>
                  <a:lnTo>
                    <a:pt x="50389" y="315329"/>
                  </a:lnTo>
                  <a:cubicBezTo>
                    <a:pt x="37025" y="315329"/>
                    <a:pt x="24208" y="310020"/>
                    <a:pt x="14759" y="300571"/>
                  </a:cubicBezTo>
                  <a:cubicBezTo>
                    <a:pt x="5309" y="291121"/>
                    <a:pt x="0" y="278304"/>
                    <a:pt x="0" y="264940"/>
                  </a:cubicBezTo>
                  <a:lnTo>
                    <a:pt x="0" y="50389"/>
                  </a:lnTo>
                  <a:cubicBezTo>
                    <a:pt x="0" y="37025"/>
                    <a:pt x="5309" y="24208"/>
                    <a:pt x="14759" y="14759"/>
                  </a:cubicBezTo>
                  <a:cubicBezTo>
                    <a:pt x="24208" y="5309"/>
                    <a:pt x="37025" y="0"/>
                    <a:pt x="50389" y="0"/>
                  </a:cubicBezTo>
                  <a:close/>
                </a:path>
              </a:pathLst>
            </a:custGeom>
            <a:solidFill>
              <a:srgbClr val="213A63"/>
            </a:solidFill>
          </p:spPr>
        </p:sp>
        <p:sp>
          <p:nvSpPr>
            <p:cNvPr id="11" name="TextBox 11"/>
            <p:cNvSpPr txBox="1"/>
            <p:nvPr/>
          </p:nvSpPr>
          <p:spPr>
            <a:xfrm>
              <a:off x="0" y="-28575"/>
              <a:ext cx="2882706" cy="343904"/>
            </a:xfrm>
            <a:prstGeom prst="rect">
              <a:avLst/>
            </a:prstGeom>
          </p:spPr>
          <p:txBody>
            <a:bodyPr lIns="45197" tIns="45197" rIns="45197" bIns="45197" rtlCol="0" anchor="ctr"/>
            <a:lstStyle/>
            <a:p>
              <a:pPr algn="ctr">
                <a:lnSpc>
                  <a:spcPts val="2799"/>
                </a:lnSpc>
              </a:pPr>
              <a:endParaRPr/>
            </a:p>
          </p:txBody>
        </p:sp>
      </p:grpSp>
      <p:sp>
        <p:nvSpPr>
          <p:cNvPr id="12" name="TextBox 12"/>
          <p:cNvSpPr txBox="1"/>
          <p:nvPr/>
        </p:nvSpPr>
        <p:spPr>
          <a:xfrm>
            <a:off x="8417962" y="361134"/>
            <a:ext cx="5672871" cy="396184"/>
          </a:xfrm>
          <a:prstGeom prst="rect">
            <a:avLst/>
          </a:prstGeom>
        </p:spPr>
        <p:txBody>
          <a:bodyPr lIns="0" tIns="0" rIns="0" bIns="0" rtlCol="0" anchor="t">
            <a:spAutoFit/>
          </a:bodyPr>
          <a:lstStyle/>
          <a:p>
            <a:pPr algn="ctr">
              <a:lnSpc>
                <a:spcPts val="3363"/>
              </a:lnSpc>
            </a:pPr>
            <a:r>
              <a:rPr lang="en-US" sz="2402">
                <a:solidFill>
                  <a:srgbClr val="FFFBEB"/>
                </a:solidFill>
                <a:latin typeface="Cabin Bold"/>
                <a:ea typeface="Cabin Bold"/>
                <a:cs typeface="Cabin Bold"/>
                <a:sym typeface="Cabin Bold"/>
              </a:rPr>
              <a:t>Tìm hiểu nhiệp vụ tính phí quản lí chung cư</a:t>
            </a:r>
          </a:p>
        </p:txBody>
      </p:sp>
      <p:grpSp>
        <p:nvGrpSpPr>
          <p:cNvPr id="13" name="Group 13"/>
          <p:cNvGrpSpPr/>
          <p:nvPr/>
        </p:nvGrpSpPr>
        <p:grpSpPr>
          <a:xfrm rot="5400000">
            <a:off x="11185334" y="-1963735"/>
            <a:ext cx="2263504" cy="9361177"/>
            <a:chOff x="0" y="0"/>
            <a:chExt cx="944613" cy="3906638"/>
          </a:xfrm>
        </p:grpSpPr>
        <p:sp>
          <p:nvSpPr>
            <p:cNvPr id="14" name="Freeform 14"/>
            <p:cNvSpPr/>
            <p:nvPr/>
          </p:nvSpPr>
          <p:spPr>
            <a:xfrm>
              <a:off x="0" y="0"/>
              <a:ext cx="944613" cy="3906638"/>
            </a:xfrm>
            <a:custGeom>
              <a:avLst/>
              <a:gdLst/>
              <a:ahLst/>
              <a:cxnLst/>
              <a:rect l="l" t="t" r="r" b="b"/>
              <a:pathLst>
                <a:path w="944613" h="3906638">
                  <a:moveTo>
                    <a:pt x="174437" y="0"/>
                  </a:moveTo>
                  <a:lnTo>
                    <a:pt x="770176" y="0"/>
                  </a:lnTo>
                  <a:cubicBezTo>
                    <a:pt x="866515" y="0"/>
                    <a:pt x="944613" y="78098"/>
                    <a:pt x="944613" y="174437"/>
                  </a:cubicBezTo>
                  <a:lnTo>
                    <a:pt x="944613" y="3732201"/>
                  </a:lnTo>
                  <a:cubicBezTo>
                    <a:pt x="944613" y="3778465"/>
                    <a:pt x="926235" y="3822833"/>
                    <a:pt x="893522" y="3855546"/>
                  </a:cubicBezTo>
                  <a:cubicBezTo>
                    <a:pt x="860809" y="3888260"/>
                    <a:pt x="816440" y="3906638"/>
                    <a:pt x="770176" y="3906638"/>
                  </a:cubicBezTo>
                  <a:lnTo>
                    <a:pt x="174437" y="3906638"/>
                  </a:lnTo>
                  <a:cubicBezTo>
                    <a:pt x="78098" y="3906638"/>
                    <a:pt x="0" y="3828540"/>
                    <a:pt x="0" y="3732201"/>
                  </a:cubicBezTo>
                  <a:lnTo>
                    <a:pt x="0" y="174437"/>
                  </a:lnTo>
                  <a:cubicBezTo>
                    <a:pt x="0" y="128173"/>
                    <a:pt x="18378" y="83805"/>
                    <a:pt x="51091" y="51091"/>
                  </a:cubicBezTo>
                  <a:cubicBezTo>
                    <a:pt x="83805" y="18378"/>
                    <a:pt x="128173" y="0"/>
                    <a:pt x="174437" y="0"/>
                  </a:cubicBezTo>
                  <a:close/>
                </a:path>
              </a:pathLst>
            </a:custGeom>
            <a:solidFill>
              <a:srgbClr val="000000">
                <a:alpha val="0"/>
              </a:srgbClr>
            </a:solidFill>
            <a:ln w="38100" cap="rnd">
              <a:solidFill>
                <a:srgbClr val="315186"/>
              </a:solidFill>
              <a:prstDash val="solid"/>
              <a:round/>
            </a:ln>
          </p:spPr>
        </p:sp>
        <p:sp>
          <p:nvSpPr>
            <p:cNvPr id="15" name="TextBox 15"/>
            <p:cNvSpPr txBox="1"/>
            <p:nvPr/>
          </p:nvSpPr>
          <p:spPr>
            <a:xfrm>
              <a:off x="0" y="-38100"/>
              <a:ext cx="944613" cy="394473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6" name="TextBox 16"/>
          <p:cNvSpPr txBox="1"/>
          <p:nvPr/>
        </p:nvSpPr>
        <p:spPr>
          <a:xfrm>
            <a:off x="8163352" y="2035045"/>
            <a:ext cx="5850494" cy="1356360"/>
          </a:xfrm>
          <a:prstGeom prst="rect">
            <a:avLst/>
          </a:prstGeom>
        </p:spPr>
        <p:txBody>
          <a:bodyPr lIns="0" tIns="0" rIns="0" bIns="0" rtlCol="0" anchor="t">
            <a:spAutoFit/>
          </a:bodyPr>
          <a:lstStyle/>
          <a:p>
            <a:pPr algn="l">
              <a:lnSpc>
                <a:spcPts val="3600"/>
              </a:lnSpc>
            </a:pPr>
            <a:r>
              <a:rPr lang="en-US" sz="2400">
                <a:solidFill>
                  <a:srgbClr val="000000"/>
                </a:solidFill>
                <a:latin typeface="Cabin"/>
                <a:ea typeface="Cabin"/>
                <a:cs typeface="Cabin"/>
                <a:sym typeface="Cabin"/>
              </a:rPr>
              <a:t>Ngôn ngữ java: Access Modifiders, OOP, </a:t>
            </a:r>
          </a:p>
          <a:p>
            <a:pPr algn="l">
              <a:lnSpc>
                <a:spcPts val="3600"/>
              </a:lnSpc>
            </a:pPr>
            <a:r>
              <a:rPr lang="en-US" sz="2400">
                <a:solidFill>
                  <a:srgbClr val="000000"/>
                </a:solidFill>
                <a:latin typeface="Cabin"/>
                <a:ea typeface="Cabin"/>
                <a:cs typeface="Cabin"/>
                <a:sym typeface="Cabin"/>
              </a:rPr>
              <a:t>Cơ sở dữ liệu: SQL Server</a:t>
            </a:r>
          </a:p>
          <a:p>
            <a:pPr marL="0" lvl="0" indent="0" algn="l">
              <a:lnSpc>
                <a:spcPts val="3600"/>
              </a:lnSpc>
              <a:spcBef>
                <a:spcPct val="0"/>
              </a:spcBef>
            </a:pPr>
            <a:r>
              <a:rPr lang="en-US" sz="2400">
                <a:solidFill>
                  <a:srgbClr val="000000"/>
                </a:solidFill>
                <a:latin typeface="Cabin"/>
                <a:ea typeface="Cabin"/>
                <a:cs typeface="Cabin"/>
                <a:sym typeface="Cabin"/>
              </a:rPr>
              <a:t>Spring MVC - Spring Boot: </a:t>
            </a:r>
          </a:p>
        </p:txBody>
      </p:sp>
      <p:grpSp>
        <p:nvGrpSpPr>
          <p:cNvPr id="17" name="Group 17"/>
          <p:cNvGrpSpPr/>
          <p:nvPr/>
        </p:nvGrpSpPr>
        <p:grpSpPr>
          <a:xfrm>
            <a:off x="8195699" y="1229434"/>
            <a:ext cx="5196403" cy="672261"/>
            <a:chOff x="0" y="0"/>
            <a:chExt cx="2437412" cy="315329"/>
          </a:xfrm>
        </p:grpSpPr>
        <p:sp>
          <p:nvSpPr>
            <p:cNvPr id="18" name="Freeform 18"/>
            <p:cNvSpPr/>
            <p:nvPr/>
          </p:nvSpPr>
          <p:spPr>
            <a:xfrm>
              <a:off x="0" y="0"/>
              <a:ext cx="2437412" cy="315329"/>
            </a:xfrm>
            <a:custGeom>
              <a:avLst/>
              <a:gdLst/>
              <a:ahLst/>
              <a:cxnLst/>
              <a:rect l="l" t="t" r="r" b="b"/>
              <a:pathLst>
                <a:path w="2437412" h="315329">
                  <a:moveTo>
                    <a:pt x="59594" y="0"/>
                  </a:moveTo>
                  <a:lnTo>
                    <a:pt x="2377817" y="0"/>
                  </a:lnTo>
                  <a:cubicBezTo>
                    <a:pt x="2410730" y="0"/>
                    <a:pt x="2437412" y="26681"/>
                    <a:pt x="2437412" y="59594"/>
                  </a:cubicBezTo>
                  <a:lnTo>
                    <a:pt x="2437412" y="255735"/>
                  </a:lnTo>
                  <a:cubicBezTo>
                    <a:pt x="2437412" y="288648"/>
                    <a:pt x="2410730" y="315329"/>
                    <a:pt x="2377817" y="315329"/>
                  </a:cubicBezTo>
                  <a:lnTo>
                    <a:pt x="59594" y="315329"/>
                  </a:lnTo>
                  <a:cubicBezTo>
                    <a:pt x="26681" y="315329"/>
                    <a:pt x="0" y="288648"/>
                    <a:pt x="0" y="255735"/>
                  </a:cubicBezTo>
                  <a:lnTo>
                    <a:pt x="0" y="59594"/>
                  </a:lnTo>
                  <a:cubicBezTo>
                    <a:pt x="0" y="26681"/>
                    <a:pt x="26681" y="0"/>
                    <a:pt x="59594" y="0"/>
                  </a:cubicBezTo>
                  <a:close/>
                </a:path>
              </a:pathLst>
            </a:custGeom>
            <a:solidFill>
              <a:srgbClr val="213A63"/>
            </a:solidFill>
          </p:spPr>
        </p:sp>
        <p:sp>
          <p:nvSpPr>
            <p:cNvPr id="19" name="TextBox 19"/>
            <p:cNvSpPr txBox="1"/>
            <p:nvPr/>
          </p:nvSpPr>
          <p:spPr>
            <a:xfrm>
              <a:off x="0" y="-28575"/>
              <a:ext cx="2437412" cy="343904"/>
            </a:xfrm>
            <a:prstGeom prst="rect">
              <a:avLst/>
            </a:prstGeom>
          </p:spPr>
          <p:txBody>
            <a:bodyPr lIns="45197" tIns="45197" rIns="45197" bIns="45197" rtlCol="0" anchor="ctr"/>
            <a:lstStyle/>
            <a:p>
              <a:pPr algn="ctr">
                <a:lnSpc>
                  <a:spcPts val="2799"/>
                </a:lnSpc>
              </a:pPr>
              <a:endParaRPr/>
            </a:p>
          </p:txBody>
        </p:sp>
      </p:grpSp>
      <p:sp>
        <p:nvSpPr>
          <p:cNvPr id="20" name="TextBox 20"/>
          <p:cNvSpPr txBox="1"/>
          <p:nvPr/>
        </p:nvSpPr>
        <p:spPr>
          <a:xfrm>
            <a:off x="8417962" y="1362636"/>
            <a:ext cx="4156430" cy="396184"/>
          </a:xfrm>
          <a:prstGeom prst="rect">
            <a:avLst/>
          </a:prstGeom>
        </p:spPr>
        <p:txBody>
          <a:bodyPr lIns="0" tIns="0" rIns="0" bIns="0" rtlCol="0" anchor="t">
            <a:spAutoFit/>
          </a:bodyPr>
          <a:lstStyle/>
          <a:p>
            <a:pPr algn="l">
              <a:lnSpc>
                <a:spcPts val="3363"/>
              </a:lnSpc>
            </a:pPr>
            <a:r>
              <a:rPr lang="en-US" sz="2402">
                <a:solidFill>
                  <a:srgbClr val="FFFBEB"/>
                </a:solidFill>
                <a:latin typeface="Cabin Bold"/>
                <a:ea typeface="Cabin Bold"/>
                <a:cs typeface="Cabin Bold"/>
                <a:sym typeface="Cabin Bold"/>
              </a:rPr>
              <a:t>Tìm hiểu lí thuyết</a:t>
            </a:r>
          </a:p>
        </p:txBody>
      </p:sp>
      <p:grpSp>
        <p:nvGrpSpPr>
          <p:cNvPr id="21" name="Group 21"/>
          <p:cNvGrpSpPr/>
          <p:nvPr/>
        </p:nvGrpSpPr>
        <p:grpSpPr>
          <a:xfrm>
            <a:off x="8204946" y="4172455"/>
            <a:ext cx="5187157" cy="672178"/>
            <a:chOff x="0" y="0"/>
            <a:chExt cx="2433075" cy="315290"/>
          </a:xfrm>
        </p:grpSpPr>
        <p:sp>
          <p:nvSpPr>
            <p:cNvPr id="22" name="Freeform 22"/>
            <p:cNvSpPr/>
            <p:nvPr/>
          </p:nvSpPr>
          <p:spPr>
            <a:xfrm>
              <a:off x="0" y="0"/>
              <a:ext cx="2433075" cy="315290"/>
            </a:xfrm>
            <a:custGeom>
              <a:avLst/>
              <a:gdLst/>
              <a:ahLst/>
              <a:cxnLst/>
              <a:rect l="l" t="t" r="r" b="b"/>
              <a:pathLst>
                <a:path w="2433075" h="315290">
                  <a:moveTo>
                    <a:pt x="59701" y="0"/>
                  </a:moveTo>
                  <a:lnTo>
                    <a:pt x="2373374" y="0"/>
                  </a:lnTo>
                  <a:cubicBezTo>
                    <a:pt x="2406346" y="0"/>
                    <a:pt x="2433075" y="26729"/>
                    <a:pt x="2433075" y="59701"/>
                  </a:cubicBezTo>
                  <a:lnTo>
                    <a:pt x="2433075" y="255590"/>
                  </a:lnTo>
                  <a:cubicBezTo>
                    <a:pt x="2433075" y="288561"/>
                    <a:pt x="2406346" y="315290"/>
                    <a:pt x="2373374" y="315290"/>
                  </a:cubicBezTo>
                  <a:lnTo>
                    <a:pt x="59701" y="315290"/>
                  </a:lnTo>
                  <a:cubicBezTo>
                    <a:pt x="26729" y="315290"/>
                    <a:pt x="0" y="288561"/>
                    <a:pt x="0" y="255590"/>
                  </a:cubicBezTo>
                  <a:lnTo>
                    <a:pt x="0" y="59701"/>
                  </a:lnTo>
                  <a:cubicBezTo>
                    <a:pt x="0" y="26729"/>
                    <a:pt x="26729" y="0"/>
                    <a:pt x="59701" y="0"/>
                  </a:cubicBezTo>
                  <a:close/>
                </a:path>
              </a:pathLst>
            </a:custGeom>
            <a:solidFill>
              <a:srgbClr val="213A63"/>
            </a:solidFill>
          </p:spPr>
        </p:sp>
        <p:sp>
          <p:nvSpPr>
            <p:cNvPr id="23" name="TextBox 23"/>
            <p:cNvSpPr txBox="1"/>
            <p:nvPr/>
          </p:nvSpPr>
          <p:spPr>
            <a:xfrm>
              <a:off x="0" y="-28575"/>
              <a:ext cx="2433075" cy="343865"/>
            </a:xfrm>
            <a:prstGeom prst="rect">
              <a:avLst/>
            </a:prstGeom>
          </p:spPr>
          <p:txBody>
            <a:bodyPr lIns="45197" tIns="45197" rIns="45197" bIns="45197" rtlCol="0" anchor="ctr"/>
            <a:lstStyle/>
            <a:p>
              <a:pPr algn="ctr">
                <a:lnSpc>
                  <a:spcPts val="2799"/>
                </a:lnSpc>
              </a:pPr>
              <a:endParaRPr/>
            </a:p>
          </p:txBody>
        </p:sp>
      </p:grpSp>
      <p:sp>
        <p:nvSpPr>
          <p:cNvPr id="24" name="TextBox 24"/>
          <p:cNvSpPr txBox="1"/>
          <p:nvPr/>
        </p:nvSpPr>
        <p:spPr>
          <a:xfrm>
            <a:off x="8163352" y="4264846"/>
            <a:ext cx="5228750" cy="405764"/>
          </a:xfrm>
          <a:prstGeom prst="rect">
            <a:avLst/>
          </a:prstGeom>
        </p:spPr>
        <p:txBody>
          <a:bodyPr lIns="0" tIns="0" rIns="0" bIns="0" rtlCol="0" anchor="t">
            <a:spAutoFit/>
          </a:bodyPr>
          <a:lstStyle/>
          <a:p>
            <a:pPr algn="ctr">
              <a:lnSpc>
                <a:spcPts val="3360"/>
              </a:lnSpc>
            </a:pPr>
            <a:r>
              <a:rPr lang="en-US" sz="2400">
                <a:solidFill>
                  <a:srgbClr val="FFFBEB"/>
                </a:solidFill>
                <a:latin typeface="Cabin Bold"/>
                <a:ea typeface="Cabin Bold"/>
                <a:cs typeface="Cabin Bold"/>
                <a:sym typeface="Cabin Bold"/>
              </a:rPr>
              <a:t>Phân tích thiết kế quy trình tính phí</a:t>
            </a:r>
          </a:p>
        </p:txBody>
      </p:sp>
      <p:grpSp>
        <p:nvGrpSpPr>
          <p:cNvPr id="25" name="Group 25"/>
          <p:cNvGrpSpPr/>
          <p:nvPr/>
        </p:nvGrpSpPr>
        <p:grpSpPr>
          <a:xfrm rot="5400000">
            <a:off x="11364781" y="4300204"/>
            <a:ext cx="1904610" cy="9361177"/>
            <a:chOff x="0" y="0"/>
            <a:chExt cx="794838" cy="3906638"/>
          </a:xfrm>
        </p:grpSpPr>
        <p:sp>
          <p:nvSpPr>
            <p:cNvPr id="26" name="Freeform 26"/>
            <p:cNvSpPr/>
            <p:nvPr/>
          </p:nvSpPr>
          <p:spPr>
            <a:xfrm>
              <a:off x="0" y="0"/>
              <a:ext cx="794838" cy="3906638"/>
            </a:xfrm>
            <a:custGeom>
              <a:avLst/>
              <a:gdLst/>
              <a:ahLst/>
              <a:cxnLst/>
              <a:rect l="l" t="t" r="r" b="b"/>
              <a:pathLst>
                <a:path w="794838" h="3906638">
                  <a:moveTo>
                    <a:pt x="207306" y="0"/>
                  </a:moveTo>
                  <a:lnTo>
                    <a:pt x="587532" y="0"/>
                  </a:lnTo>
                  <a:cubicBezTo>
                    <a:pt x="642513" y="0"/>
                    <a:pt x="695242" y="21841"/>
                    <a:pt x="734119" y="60719"/>
                  </a:cubicBezTo>
                  <a:cubicBezTo>
                    <a:pt x="772997" y="99596"/>
                    <a:pt x="794838" y="152325"/>
                    <a:pt x="794838" y="207306"/>
                  </a:cubicBezTo>
                  <a:lnTo>
                    <a:pt x="794838" y="3699332"/>
                  </a:lnTo>
                  <a:cubicBezTo>
                    <a:pt x="794838" y="3754313"/>
                    <a:pt x="772997" y="3807042"/>
                    <a:pt x="734119" y="3845919"/>
                  </a:cubicBezTo>
                  <a:cubicBezTo>
                    <a:pt x="695242" y="3884797"/>
                    <a:pt x="642513" y="3906638"/>
                    <a:pt x="587532" y="3906638"/>
                  </a:cubicBezTo>
                  <a:lnTo>
                    <a:pt x="207306" y="3906638"/>
                  </a:lnTo>
                  <a:cubicBezTo>
                    <a:pt x="92814" y="3906638"/>
                    <a:pt x="0" y="3813824"/>
                    <a:pt x="0" y="3699332"/>
                  </a:cubicBezTo>
                  <a:lnTo>
                    <a:pt x="0" y="207306"/>
                  </a:lnTo>
                  <a:cubicBezTo>
                    <a:pt x="0" y="152325"/>
                    <a:pt x="21841" y="99596"/>
                    <a:pt x="60719" y="60719"/>
                  </a:cubicBezTo>
                  <a:cubicBezTo>
                    <a:pt x="99596" y="21841"/>
                    <a:pt x="152325" y="0"/>
                    <a:pt x="207306" y="0"/>
                  </a:cubicBezTo>
                  <a:close/>
                </a:path>
              </a:pathLst>
            </a:custGeom>
            <a:solidFill>
              <a:srgbClr val="000000">
                <a:alpha val="0"/>
              </a:srgbClr>
            </a:solidFill>
            <a:ln w="38100" cap="rnd">
              <a:solidFill>
                <a:srgbClr val="315186"/>
              </a:solidFill>
              <a:prstDash val="solid"/>
              <a:round/>
            </a:ln>
          </p:spPr>
        </p:sp>
        <p:sp>
          <p:nvSpPr>
            <p:cNvPr id="27" name="TextBox 27"/>
            <p:cNvSpPr txBox="1"/>
            <p:nvPr/>
          </p:nvSpPr>
          <p:spPr>
            <a:xfrm>
              <a:off x="0" y="-38100"/>
              <a:ext cx="794838" cy="394473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8" name="TextBox 28"/>
          <p:cNvSpPr txBox="1"/>
          <p:nvPr/>
        </p:nvSpPr>
        <p:spPr>
          <a:xfrm>
            <a:off x="8278306" y="8510166"/>
            <a:ext cx="7319656" cy="899160"/>
          </a:xfrm>
          <a:prstGeom prst="rect">
            <a:avLst/>
          </a:prstGeom>
        </p:spPr>
        <p:txBody>
          <a:bodyPr lIns="0" tIns="0" rIns="0" bIns="0" rtlCol="0" anchor="t">
            <a:spAutoFit/>
          </a:bodyPr>
          <a:lstStyle/>
          <a:p>
            <a:pPr algn="l">
              <a:lnSpc>
                <a:spcPts val="3600"/>
              </a:lnSpc>
            </a:pPr>
            <a:r>
              <a:rPr lang="en-US" sz="2400">
                <a:solidFill>
                  <a:srgbClr val="000000"/>
                </a:solidFill>
                <a:latin typeface="Cabin"/>
                <a:ea typeface="Cabin"/>
                <a:cs typeface="Cabin"/>
                <a:sym typeface="Cabin"/>
              </a:rPr>
              <a:t>Xây dựng:</a:t>
            </a:r>
          </a:p>
          <a:p>
            <a:pPr marL="0" lvl="0" indent="0" algn="l">
              <a:lnSpc>
                <a:spcPts val="3600"/>
              </a:lnSpc>
              <a:spcBef>
                <a:spcPct val="0"/>
              </a:spcBef>
            </a:pPr>
            <a:r>
              <a:rPr lang="en-US" sz="2400">
                <a:solidFill>
                  <a:srgbClr val="000000"/>
                </a:solidFill>
                <a:latin typeface="Cabin"/>
                <a:ea typeface="Cabin"/>
                <a:cs typeface="Cabin"/>
                <a:sym typeface="Cabin"/>
              </a:rPr>
              <a:t>Kiểm định:</a:t>
            </a:r>
          </a:p>
        </p:txBody>
      </p:sp>
      <p:grpSp>
        <p:nvGrpSpPr>
          <p:cNvPr id="29" name="Group 29"/>
          <p:cNvGrpSpPr/>
          <p:nvPr/>
        </p:nvGrpSpPr>
        <p:grpSpPr>
          <a:xfrm>
            <a:off x="8204946" y="7752262"/>
            <a:ext cx="5072203" cy="672178"/>
            <a:chOff x="0" y="0"/>
            <a:chExt cx="2379155" cy="315290"/>
          </a:xfrm>
        </p:grpSpPr>
        <p:sp>
          <p:nvSpPr>
            <p:cNvPr id="30" name="Freeform 30"/>
            <p:cNvSpPr/>
            <p:nvPr/>
          </p:nvSpPr>
          <p:spPr>
            <a:xfrm>
              <a:off x="0" y="0"/>
              <a:ext cx="2379155" cy="315290"/>
            </a:xfrm>
            <a:custGeom>
              <a:avLst/>
              <a:gdLst/>
              <a:ahLst/>
              <a:cxnLst/>
              <a:rect l="l" t="t" r="r" b="b"/>
              <a:pathLst>
                <a:path w="2379155" h="315290">
                  <a:moveTo>
                    <a:pt x="61054" y="0"/>
                  </a:moveTo>
                  <a:lnTo>
                    <a:pt x="2318101" y="0"/>
                  </a:lnTo>
                  <a:cubicBezTo>
                    <a:pt x="2351820" y="0"/>
                    <a:pt x="2379155" y="27335"/>
                    <a:pt x="2379155" y="61054"/>
                  </a:cubicBezTo>
                  <a:lnTo>
                    <a:pt x="2379155" y="254237"/>
                  </a:lnTo>
                  <a:cubicBezTo>
                    <a:pt x="2379155" y="287956"/>
                    <a:pt x="2351820" y="315290"/>
                    <a:pt x="2318101" y="315290"/>
                  </a:cubicBezTo>
                  <a:lnTo>
                    <a:pt x="61054" y="315290"/>
                  </a:lnTo>
                  <a:cubicBezTo>
                    <a:pt x="27335" y="315290"/>
                    <a:pt x="0" y="287956"/>
                    <a:pt x="0" y="254237"/>
                  </a:cubicBezTo>
                  <a:lnTo>
                    <a:pt x="0" y="61054"/>
                  </a:lnTo>
                  <a:cubicBezTo>
                    <a:pt x="0" y="27335"/>
                    <a:pt x="27335" y="0"/>
                    <a:pt x="61054" y="0"/>
                  </a:cubicBezTo>
                  <a:close/>
                </a:path>
              </a:pathLst>
            </a:custGeom>
            <a:solidFill>
              <a:srgbClr val="213A63"/>
            </a:solidFill>
          </p:spPr>
        </p:sp>
        <p:sp>
          <p:nvSpPr>
            <p:cNvPr id="31" name="TextBox 31"/>
            <p:cNvSpPr txBox="1"/>
            <p:nvPr/>
          </p:nvSpPr>
          <p:spPr>
            <a:xfrm>
              <a:off x="0" y="-28575"/>
              <a:ext cx="2379155" cy="343865"/>
            </a:xfrm>
            <a:prstGeom prst="rect">
              <a:avLst/>
            </a:prstGeom>
          </p:spPr>
          <p:txBody>
            <a:bodyPr lIns="45197" tIns="45197" rIns="45197" bIns="45197" rtlCol="0" anchor="ctr"/>
            <a:lstStyle/>
            <a:p>
              <a:pPr algn="ctr">
                <a:lnSpc>
                  <a:spcPts val="2799"/>
                </a:lnSpc>
              </a:pPr>
              <a:endParaRPr/>
            </a:p>
          </p:txBody>
        </p:sp>
      </p:grpSp>
      <p:sp>
        <p:nvSpPr>
          <p:cNvPr id="32" name="TextBox 32"/>
          <p:cNvSpPr txBox="1"/>
          <p:nvPr/>
        </p:nvSpPr>
        <p:spPr>
          <a:xfrm>
            <a:off x="8417962" y="7861657"/>
            <a:ext cx="5113797" cy="405764"/>
          </a:xfrm>
          <a:prstGeom prst="rect">
            <a:avLst/>
          </a:prstGeom>
        </p:spPr>
        <p:txBody>
          <a:bodyPr lIns="0" tIns="0" rIns="0" bIns="0" rtlCol="0" anchor="t">
            <a:spAutoFit/>
          </a:bodyPr>
          <a:lstStyle/>
          <a:p>
            <a:pPr algn="l">
              <a:lnSpc>
                <a:spcPts val="3360"/>
              </a:lnSpc>
            </a:pPr>
            <a:r>
              <a:rPr lang="en-US" sz="2400">
                <a:solidFill>
                  <a:srgbClr val="FFFBEB"/>
                </a:solidFill>
                <a:latin typeface="Cabin Bold"/>
                <a:ea typeface="Cabin Bold"/>
                <a:cs typeface="Cabin Bold"/>
                <a:sym typeface="Cabin Bold"/>
              </a:rPr>
              <a:t>Xây dựng website</a:t>
            </a:r>
          </a:p>
        </p:txBody>
      </p:sp>
      <p:sp>
        <p:nvSpPr>
          <p:cNvPr id="33" name="Freeform 33"/>
          <p:cNvSpPr/>
          <p:nvPr/>
        </p:nvSpPr>
        <p:spPr>
          <a:xfrm>
            <a:off x="13653826" y="9814091"/>
            <a:ext cx="360020" cy="170191"/>
          </a:xfrm>
          <a:custGeom>
            <a:avLst/>
            <a:gdLst/>
            <a:ahLst/>
            <a:cxnLst/>
            <a:rect l="l" t="t" r="r" b="b"/>
            <a:pathLst>
              <a:path w="360020" h="170191">
                <a:moveTo>
                  <a:pt x="0" y="0"/>
                </a:moveTo>
                <a:lnTo>
                  <a:pt x="360020" y="0"/>
                </a:lnTo>
                <a:lnTo>
                  <a:pt x="360020" y="170191"/>
                </a:lnTo>
                <a:lnTo>
                  <a:pt x="0" y="1701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TextBox 34"/>
          <p:cNvSpPr txBox="1"/>
          <p:nvPr/>
        </p:nvSpPr>
        <p:spPr>
          <a:xfrm>
            <a:off x="14196751" y="9736364"/>
            <a:ext cx="3709334" cy="280616"/>
          </a:xfrm>
          <a:prstGeom prst="rect">
            <a:avLst/>
          </a:prstGeom>
        </p:spPr>
        <p:txBody>
          <a:bodyPr lIns="0" tIns="0" rIns="0" bIns="0" rtlCol="0" anchor="t">
            <a:spAutoFit/>
          </a:bodyPr>
          <a:lstStyle/>
          <a:p>
            <a:pPr algn="l">
              <a:lnSpc>
                <a:spcPts val="2380"/>
              </a:lnSpc>
            </a:pPr>
            <a:r>
              <a:rPr lang="en-US" sz="1700" u="sng">
                <a:solidFill>
                  <a:srgbClr val="000000"/>
                </a:solidFill>
                <a:latin typeface="Cabin Bold"/>
                <a:ea typeface="Cabin Bold"/>
                <a:cs typeface="Cabin Bold"/>
                <a:sym typeface="Cabin Bold"/>
                <a:hlinkClick r:id="rId8" action="ppaction://hlinksldjump"/>
              </a:rPr>
              <a:t>QUAY LẠI TRANG CHƯƠNG TRÌNH</a:t>
            </a:r>
          </a:p>
        </p:txBody>
      </p:sp>
      <p:grpSp>
        <p:nvGrpSpPr>
          <p:cNvPr id="35" name="Group 35"/>
          <p:cNvGrpSpPr/>
          <p:nvPr/>
        </p:nvGrpSpPr>
        <p:grpSpPr>
          <a:xfrm rot="5400000">
            <a:off x="11779006" y="2200219"/>
            <a:ext cx="1076160" cy="9361177"/>
            <a:chOff x="0" y="0"/>
            <a:chExt cx="449107" cy="3906638"/>
          </a:xfrm>
        </p:grpSpPr>
        <p:sp>
          <p:nvSpPr>
            <p:cNvPr id="36" name="Freeform 36"/>
            <p:cNvSpPr/>
            <p:nvPr/>
          </p:nvSpPr>
          <p:spPr>
            <a:xfrm>
              <a:off x="0" y="0"/>
              <a:ext cx="449107" cy="3906638"/>
            </a:xfrm>
            <a:custGeom>
              <a:avLst/>
              <a:gdLst/>
              <a:ahLst/>
              <a:cxnLst/>
              <a:rect l="l" t="t" r="r" b="b"/>
              <a:pathLst>
                <a:path w="449107" h="3906638">
                  <a:moveTo>
                    <a:pt x="224553" y="0"/>
                  </a:moveTo>
                  <a:lnTo>
                    <a:pt x="224553" y="0"/>
                  </a:lnTo>
                  <a:cubicBezTo>
                    <a:pt x="348571" y="0"/>
                    <a:pt x="449107" y="100536"/>
                    <a:pt x="449107" y="224553"/>
                  </a:cubicBezTo>
                  <a:lnTo>
                    <a:pt x="449107" y="3682085"/>
                  </a:lnTo>
                  <a:cubicBezTo>
                    <a:pt x="449107" y="3741640"/>
                    <a:pt x="425448" y="3798756"/>
                    <a:pt x="383336" y="3840868"/>
                  </a:cubicBezTo>
                  <a:cubicBezTo>
                    <a:pt x="341225" y="3882980"/>
                    <a:pt x="284109" y="3906638"/>
                    <a:pt x="224553" y="3906638"/>
                  </a:cubicBezTo>
                  <a:lnTo>
                    <a:pt x="224553" y="3906638"/>
                  </a:lnTo>
                  <a:cubicBezTo>
                    <a:pt x="100536" y="3906638"/>
                    <a:pt x="0" y="3806102"/>
                    <a:pt x="0" y="3682085"/>
                  </a:cubicBezTo>
                  <a:lnTo>
                    <a:pt x="0" y="224553"/>
                  </a:lnTo>
                  <a:cubicBezTo>
                    <a:pt x="0" y="164998"/>
                    <a:pt x="23658" y="107882"/>
                    <a:pt x="65770" y="65770"/>
                  </a:cubicBezTo>
                  <a:cubicBezTo>
                    <a:pt x="107882" y="23658"/>
                    <a:pt x="164998" y="0"/>
                    <a:pt x="224553" y="0"/>
                  </a:cubicBezTo>
                  <a:close/>
                </a:path>
              </a:pathLst>
            </a:custGeom>
            <a:solidFill>
              <a:srgbClr val="FFB001"/>
            </a:solidFill>
            <a:ln w="38100" cap="rnd">
              <a:solidFill>
                <a:srgbClr val="FFB001"/>
              </a:solidFill>
              <a:prstDash val="solid"/>
              <a:round/>
            </a:ln>
          </p:spPr>
        </p:sp>
        <p:sp>
          <p:nvSpPr>
            <p:cNvPr id="37" name="TextBox 37"/>
            <p:cNvSpPr txBox="1"/>
            <p:nvPr/>
          </p:nvSpPr>
          <p:spPr>
            <a:xfrm>
              <a:off x="0" y="-38100"/>
              <a:ext cx="449107" cy="394473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8" name="TextBox 38"/>
          <p:cNvSpPr txBox="1"/>
          <p:nvPr/>
        </p:nvSpPr>
        <p:spPr>
          <a:xfrm>
            <a:off x="8163352" y="6696372"/>
            <a:ext cx="6595151" cy="441960"/>
          </a:xfrm>
          <a:prstGeom prst="rect">
            <a:avLst/>
          </a:prstGeom>
        </p:spPr>
        <p:txBody>
          <a:bodyPr lIns="0" tIns="0" rIns="0" bIns="0" rtlCol="0" anchor="t">
            <a:spAutoFit/>
          </a:bodyPr>
          <a:lstStyle/>
          <a:p>
            <a:pPr marL="0" lvl="0" indent="0" algn="l">
              <a:lnSpc>
                <a:spcPts val="3600"/>
              </a:lnSpc>
              <a:spcBef>
                <a:spcPct val="0"/>
              </a:spcBef>
            </a:pPr>
            <a:r>
              <a:rPr lang="en-US" sz="2400">
                <a:solidFill>
                  <a:srgbClr val="FDFCF5"/>
                </a:solidFill>
                <a:latin typeface="Cabin"/>
                <a:ea typeface="Cabin"/>
                <a:cs typeface="Cabin"/>
                <a:sym typeface="Cabin"/>
              </a:rPr>
              <a:t>Thiết kế cơ sở dữ liệu trên SQL Server</a:t>
            </a:r>
          </a:p>
        </p:txBody>
      </p:sp>
      <p:grpSp>
        <p:nvGrpSpPr>
          <p:cNvPr id="39" name="Group 39"/>
          <p:cNvGrpSpPr/>
          <p:nvPr/>
        </p:nvGrpSpPr>
        <p:grpSpPr>
          <a:xfrm>
            <a:off x="8201567" y="6035355"/>
            <a:ext cx="5190535" cy="672261"/>
            <a:chOff x="0" y="0"/>
            <a:chExt cx="2434660" cy="315329"/>
          </a:xfrm>
        </p:grpSpPr>
        <p:sp>
          <p:nvSpPr>
            <p:cNvPr id="40" name="Freeform 40"/>
            <p:cNvSpPr/>
            <p:nvPr/>
          </p:nvSpPr>
          <p:spPr>
            <a:xfrm>
              <a:off x="0" y="0"/>
              <a:ext cx="2434660" cy="315329"/>
            </a:xfrm>
            <a:custGeom>
              <a:avLst/>
              <a:gdLst/>
              <a:ahLst/>
              <a:cxnLst/>
              <a:rect l="l" t="t" r="r" b="b"/>
              <a:pathLst>
                <a:path w="2434660" h="315329">
                  <a:moveTo>
                    <a:pt x="59662" y="0"/>
                  </a:moveTo>
                  <a:lnTo>
                    <a:pt x="2374998" y="0"/>
                  </a:lnTo>
                  <a:cubicBezTo>
                    <a:pt x="2407948" y="0"/>
                    <a:pt x="2434660" y="26712"/>
                    <a:pt x="2434660" y="59662"/>
                  </a:cubicBezTo>
                  <a:lnTo>
                    <a:pt x="2434660" y="255667"/>
                  </a:lnTo>
                  <a:cubicBezTo>
                    <a:pt x="2434660" y="271491"/>
                    <a:pt x="2428374" y="286666"/>
                    <a:pt x="2417185" y="297855"/>
                  </a:cubicBezTo>
                  <a:cubicBezTo>
                    <a:pt x="2405996" y="309043"/>
                    <a:pt x="2390821" y="315329"/>
                    <a:pt x="2374998" y="315329"/>
                  </a:cubicBezTo>
                  <a:lnTo>
                    <a:pt x="59662" y="315329"/>
                  </a:lnTo>
                  <a:cubicBezTo>
                    <a:pt x="43839" y="315329"/>
                    <a:pt x="28663" y="309043"/>
                    <a:pt x="17475" y="297855"/>
                  </a:cubicBezTo>
                  <a:cubicBezTo>
                    <a:pt x="6286" y="286666"/>
                    <a:pt x="0" y="271491"/>
                    <a:pt x="0" y="255667"/>
                  </a:cubicBezTo>
                  <a:lnTo>
                    <a:pt x="0" y="59662"/>
                  </a:lnTo>
                  <a:cubicBezTo>
                    <a:pt x="0" y="43839"/>
                    <a:pt x="6286" y="28663"/>
                    <a:pt x="17475" y="17475"/>
                  </a:cubicBezTo>
                  <a:cubicBezTo>
                    <a:pt x="28663" y="6286"/>
                    <a:pt x="43839" y="0"/>
                    <a:pt x="59662" y="0"/>
                  </a:cubicBezTo>
                  <a:close/>
                </a:path>
              </a:pathLst>
            </a:custGeom>
            <a:solidFill>
              <a:srgbClr val="FFB001"/>
            </a:solidFill>
          </p:spPr>
        </p:sp>
        <p:sp>
          <p:nvSpPr>
            <p:cNvPr id="41" name="TextBox 41"/>
            <p:cNvSpPr txBox="1"/>
            <p:nvPr/>
          </p:nvSpPr>
          <p:spPr>
            <a:xfrm>
              <a:off x="0" y="-28575"/>
              <a:ext cx="2434660" cy="343904"/>
            </a:xfrm>
            <a:prstGeom prst="rect">
              <a:avLst/>
            </a:prstGeom>
          </p:spPr>
          <p:txBody>
            <a:bodyPr lIns="45197" tIns="45197" rIns="45197" bIns="45197" rtlCol="0" anchor="ctr"/>
            <a:lstStyle/>
            <a:p>
              <a:pPr algn="ctr">
                <a:lnSpc>
                  <a:spcPts val="2799"/>
                </a:lnSpc>
              </a:pPr>
              <a:endParaRPr/>
            </a:p>
          </p:txBody>
        </p:sp>
      </p:grpSp>
      <p:sp>
        <p:nvSpPr>
          <p:cNvPr id="42" name="TextBox 42"/>
          <p:cNvSpPr txBox="1"/>
          <p:nvPr/>
        </p:nvSpPr>
        <p:spPr>
          <a:xfrm>
            <a:off x="8201567" y="6123457"/>
            <a:ext cx="4200043" cy="523875"/>
          </a:xfrm>
          <a:prstGeom prst="rect">
            <a:avLst/>
          </a:prstGeom>
        </p:spPr>
        <p:txBody>
          <a:bodyPr lIns="0" tIns="0" rIns="0" bIns="0" rtlCol="0" anchor="t">
            <a:spAutoFit/>
          </a:bodyPr>
          <a:lstStyle/>
          <a:p>
            <a:pPr algn="ctr">
              <a:lnSpc>
                <a:spcPts val="4200"/>
              </a:lnSpc>
            </a:pPr>
            <a:r>
              <a:rPr lang="en-US" sz="3000">
                <a:solidFill>
                  <a:srgbClr val="FFFBEB"/>
                </a:solidFill>
                <a:latin typeface="Cabin Bold"/>
                <a:ea typeface="Cabin Bold"/>
                <a:cs typeface="Cabin Bold"/>
                <a:sym typeface="Cabin Bold"/>
              </a:rPr>
              <a:t>Xây dựng cơ sở dữ liệu</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23922" y="1750296"/>
            <a:ext cx="14288056" cy="7804202"/>
          </a:xfrm>
          <a:custGeom>
            <a:avLst/>
            <a:gdLst/>
            <a:ahLst/>
            <a:cxnLst/>
            <a:rect l="l" t="t" r="r" b="b"/>
            <a:pathLst>
              <a:path w="14288056" h="7804202">
                <a:moveTo>
                  <a:pt x="0" y="0"/>
                </a:moveTo>
                <a:lnTo>
                  <a:pt x="14288056" y="0"/>
                </a:lnTo>
                <a:lnTo>
                  <a:pt x="14288056" y="7804203"/>
                </a:lnTo>
                <a:lnTo>
                  <a:pt x="0" y="7804203"/>
                </a:lnTo>
                <a:lnTo>
                  <a:pt x="0" y="0"/>
                </a:lnTo>
                <a:close/>
              </a:path>
            </a:pathLst>
          </a:custGeom>
          <a:blipFill>
            <a:blip r:embed="rId2"/>
            <a:stretch>
              <a:fillRect/>
            </a:stretch>
          </a:blipFill>
        </p:spPr>
      </p:sp>
      <p:grpSp>
        <p:nvGrpSpPr>
          <p:cNvPr id="3" name="Group 3"/>
          <p:cNvGrpSpPr/>
          <p:nvPr/>
        </p:nvGrpSpPr>
        <p:grpSpPr>
          <a:xfrm>
            <a:off x="4116967" y="266880"/>
            <a:ext cx="9194181" cy="1346251"/>
            <a:chOff x="0" y="0"/>
            <a:chExt cx="2959766" cy="433381"/>
          </a:xfrm>
        </p:grpSpPr>
        <p:sp>
          <p:nvSpPr>
            <p:cNvPr id="4" name="Freeform 4"/>
            <p:cNvSpPr/>
            <p:nvPr/>
          </p:nvSpPr>
          <p:spPr>
            <a:xfrm>
              <a:off x="0" y="0"/>
              <a:ext cx="2959765" cy="433381"/>
            </a:xfrm>
            <a:custGeom>
              <a:avLst/>
              <a:gdLst/>
              <a:ahLst/>
              <a:cxnLst/>
              <a:rect l="l" t="t" r="r" b="b"/>
              <a:pathLst>
                <a:path w="2959765" h="433381">
                  <a:moveTo>
                    <a:pt x="79152" y="0"/>
                  </a:moveTo>
                  <a:lnTo>
                    <a:pt x="2880613" y="0"/>
                  </a:lnTo>
                  <a:cubicBezTo>
                    <a:pt x="2901606" y="0"/>
                    <a:pt x="2921738" y="8339"/>
                    <a:pt x="2936582" y="23183"/>
                  </a:cubicBezTo>
                  <a:cubicBezTo>
                    <a:pt x="2951426" y="38027"/>
                    <a:pt x="2959765" y="58160"/>
                    <a:pt x="2959765" y="79152"/>
                  </a:cubicBezTo>
                  <a:lnTo>
                    <a:pt x="2959765" y="354229"/>
                  </a:lnTo>
                  <a:cubicBezTo>
                    <a:pt x="2959765" y="375222"/>
                    <a:pt x="2951426" y="395354"/>
                    <a:pt x="2936582" y="410198"/>
                  </a:cubicBezTo>
                  <a:cubicBezTo>
                    <a:pt x="2921738" y="425042"/>
                    <a:pt x="2901606" y="433381"/>
                    <a:pt x="2880613" y="433381"/>
                  </a:cubicBezTo>
                  <a:lnTo>
                    <a:pt x="79152" y="433381"/>
                  </a:lnTo>
                  <a:cubicBezTo>
                    <a:pt x="58160" y="433381"/>
                    <a:pt x="38027" y="425042"/>
                    <a:pt x="23183" y="410198"/>
                  </a:cubicBezTo>
                  <a:cubicBezTo>
                    <a:pt x="8339" y="395354"/>
                    <a:pt x="0" y="375222"/>
                    <a:pt x="0" y="354229"/>
                  </a:cubicBezTo>
                  <a:lnTo>
                    <a:pt x="0" y="79152"/>
                  </a:lnTo>
                  <a:cubicBezTo>
                    <a:pt x="0" y="58160"/>
                    <a:pt x="8339" y="38027"/>
                    <a:pt x="23183" y="23183"/>
                  </a:cubicBezTo>
                  <a:cubicBezTo>
                    <a:pt x="38027" y="8339"/>
                    <a:pt x="58160" y="0"/>
                    <a:pt x="79152" y="0"/>
                  </a:cubicBezTo>
                  <a:close/>
                </a:path>
              </a:pathLst>
            </a:custGeom>
            <a:solidFill>
              <a:srgbClr val="000000">
                <a:alpha val="0"/>
              </a:srgbClr>
            </a:solidFill>
            <a:ln w="47625" cap="rnd">
              <a:solidFill>
                <a:srgbClr val="FFB001"/>
              </a:solidFill>
              <a:prstDash val="solid"/>
              <a:round/>
            </a:ln>
          </p:spPr>
        </p:sp>
        <p:sp>
          <p:nvSpPr>
            <p:cNvPr id="5" name="TextBox 5"/>
            <p:cNvSpPr txBox="1"/>
            <p:nvPr/>
          </p:nvSpPr>
          <p:spPr>
            <a:xfrm>
              <a:off x="0" y="-104775"/>
              <a:ext cx="2959766" cy="538156"/>
            </a:xfrm>
            <a:prstGeom prst="rect">
              <a:avLst/>
            </a:prstGeom>
          </p:spPr>
          <p:txBody>
            <a:bodyPr lIns="50800" tIns="50800" rIns="50800" bIns="50800" rtlCol="0" anchor="ctr"/>
            <a:lstStyle/>
            <a:p>
              <a:pPr algn="ctr">
                <a:lnSpc>
                  <a:spcPts val="7840"/>
                </a:lnSpc>
              </a:pPr>
              <a:r>
                <a:rPr lang="en-US" sz="5600">
                  <a:solidFill>
                    <a:srgbClr val="FFB001"/>
                  </a:solidFill>
                  <a:latin typeface="Cabin Bold"/>
                  <a:ea typeface="Cabin Bold"/>
                  <a:cs typeface="Cabin Bold"/>
                  <a:sym typeface="Cabin Bold"/>
                </a:rPr>
                <a:t>Thiết kế cơ sở dữ liệu</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64567" y="114480"/>
            <a:ext cx="9194181" cy="1346251"/>
            <a:chOff x="0" y="0"/>
            <a:chExt cx="2959766" cy="433381"/>
          </a:xfrm>
        </p:grpSpPr>
        <p:sp>
          <p:nvSpPr>
            <p:cNvPr id="3" name="Freeform 3"/>
            <p:cNvSpPr/>
            <p:nvPr/>
          </p:nvSpPr>
          <p:spPr>
            <a:xfrm>
              <a:off x="0" y="0"/>
              <a:ext cx="2959765" cy="433381"/>
            </a:xfrm>
            <a:custGeom>
              <a:avLst/>
              <a:gdLst/>
              <a:ahLst/>
              <a:cxnLst/>
              <a:rect l="l" t="t" r="r" b="b"/>
              <a:pathLst>
                <a:path w="2959765" h="433381">
                  <a:moveTo>
                    <a:pt x="79152" y="0"/>
                  </a:moveTo>
                  <a:lnTo>
                    <a:pt x="2880613" y="0"/>
                  </a:lnTo>
                  <a:cubicBezTo>
                    <a:pt x="2901606" y="0"/>
                    <a:pt x="2921738" y="8339"/>
                    <a:pt x="2936582" y="23183"/>
                  </a:cubicBezTo>
                  <a:cubicBezTo>
                    <a:pt x="2951426" y="38027"/>
                    <a:pt x="2959765" y="58160"/>
                    <a:pt x="2959765" y="79152"/>
                  </a:cubicBezTo>
                  <a:lnTo>
                    <a:pt x="2959765" y="354229"/>
                  </a:lnTo>
                  <a:cubicBezTo>
                    <a:pt x="2959765" y="375222"/>
                    <a:pt x="2951426" y="395354"/>
                    <a:pt x="2936582" y="410198"/>
                  </a:cubicBezTo>
                  <a:cubicBezTo>
                    <a:pt x="2921738" y="425042"/>
                    <a:pt x="2901606" y="433381"/>
                    <a:pt x="2880613" y="433381"/>
                  </a:cubicBezTo>
                  <a:lnTo>
                    <a:pt x="79152" y="433381"/>
                  </a:lnTo>
                  <a:cubicBezTo>
                    <a:pt x="58160" y="433381"/>
                    <a:pt x="38027" y="425042"/>
                    <a:pt x="23183" y="410198"/>
                  </a:cubicBezTo>
                  <a:cubicBezTo>
                    <a:pt x="8339" y="395354"/>
                    <a:pt x="0" y="375222"/>
                    <a:pt x="0" y="354229"/>
                  </a:cubicBezTo>
                  <a:lnTo>
                    <a:pt x="0" y="79152"/>
                  </a:lnTo>
                  <a:cubicBezTo>
                    <a:pt x="0" y="58160"/>
                    <a:pt x="8339" y="38027"/>
                    <a:pt x="23183" y="23183"/>
                  </a:cubicBezTo>
                  <a:cubicBezTo>
                    <a:pt x="38027" y="8339"/>
                    <a:pt x="58160" y="0"/>
                    <a:pt x="79152" y="0"/>
                  </a:cubicBezTo>
                  <a:close/>
                </a:path>
              </a:pathLst>
            </a:custGeom>
            <a:solidFill>
              <a:srgbClr val="000000">
                <a:alpha val="0"/>
              </a:srgbClr>
            </a:solidFill>
            <a:ln w="47625" cap="rnd">
              <a:solidFill>
                <a:srgbClr val="FFB001"/>
              </a:solidFill>
              <a:prstDash val="solid"/>
              <a:round/>
            </a:ln>
          </p:spPr>
        </p:sp>
        <p:sp>
          <p:nvSpPr>
            <p:cNvPr id="4" name="TextBox 4"/>
            <p:cNvSpPr txBox="1"/>
            <p:nvPr/>
          </p:nvSpPr>
          <p:spPr>
            <a:xfrm>
              <a:off x="0" y="-104775"/>
              <a:ext cx="2959766" cy="538156"/>
            </a:xfrm>
            <a:prstGeom prst="rect">
              <a:avLst/>
            </a:prstGeom>
          </p:spPr>
          <p:txBody>
            <a:bodyPr lIns="50800" tIns="50800" rIns="50800" bIns="50800" rtlCol="0" anchor="ctr"/>
            <a:lstStyle/>
            <a:p>
              <a:pPr algn="ctr">
                <a:lnSpc>
                  <a:spcPts val="7840"/>
                </a:lnSpc>
              </a:pPr>
              <a:r>
                <a:rPr lang="en-US" sz="5600">
                  <a:solidFill>
                    <a:srgbClr val="FFB001"/>
                  </a:solidFill>
                  <a:latin typeface="Cabin Bold"/>
                  <a:ea typeface="Cabin Bold"/>
                  <a:cs typeface="Cabin Bold"/>
                  <a:sym typeface="Cabin Bold"/>
                </a:rPr>
                <a:t>Thiết kế cơ sở dữ liệu</a:t>
              </a:r>
            </a:p>
          </p:txBody>
        </p:sp>
      </p:grpSp>
      <p:sp>
        <p:nvSpPr>
          <p:cNvPr id="5" name="Freeform 5"/>
          <p:cNvSpPr/>
          <p:nvPr/>
        </p:nvSpPr>
        <p:spPr>
          <a:xfrm>
            <a:off x="0" y="3337186"/>
            <a:ext cx="3123969" cy="4451251"/>
          </a:xfrm>
          <a:custGeom>
            <a:avLst/>
            <a:gdLst/>
            <a:ahLst/>
            <a:cxnLst/>
            <a:rect l="l" t="t" r="r" b="b"/>
            <a:pathLst>
              <a:path w="3123969" h="4451251">
                <a:moveTo>
                  <a:pt x="0" y="0"/>
                </a:moveTo>
                <a:lnTo>
                  <a:pt x="3123969" y="0"/>
                </a:lnTo>
                <a:lnTo>
                  <a:pt x="3123969" y="4451251"/>
                </a:lnTo>
                <a:lnTo>
                  <a:pt x="0" y="44512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470201" y="1624203"/>
            <a:ext cx="4407305" cy="794772"/>
            <a:chOff x="0" y="0"/>
            <a:chExt cx="3495364" cy="630321"/>
          </a:xfrm>
        </p:grpSpPr>
        <p:sp>
          <p:nvSpPr>
            <p:cNvPr id="7" name="Freeform 7"/>
            <p:cNvSpPr/>
            <p:nvPr/>
          </p:nvSpPr>
          <p:spPr>
            <a:xfrm>
              <a:off x="0" y="0"/>
              <a:ext cx="3495364" cy="630321"/>
            </a:xfrm>
            <a:custGeom>
              <a:avLst/>
              <a:gdLst/>
              <a:ahLst/>
              <a:cxnLst/>
              <a:rect l="l" t="t" r="r" b="b"/>
              <a:pathLst>
                <a:path w="3495364" h="630321">
                  <a:moveTo>
                    <a:pt x="0" y="0"/>
                  </a:moveTo>
                  <a:lnTo>
                    <a:pt x="3495364" y="0"/>
                  </a:lnTo>
                  <a:lnTo>
                    <a:pt x="3495364" y="630321"/>
                  </a:lnTo>
                  <a:lnTo>
                    <a:pt x="0" y="630321"/>
                  </a:lnTo>
                  <a:close/>
                </a:path>
              </a:pathLst>
            </a:custGeom>
            <a:solidFill>
              <a:srgbClr val="BFE4FF"/>
            </a:solidFill>
          </p:spPr>
        </p:sp>
        <p:sp>
          <p:nvSpPr>
            <p:cNvPr id="8" name="TextBox 8"/>
            <p:cNvSpPr txBox="1"/>
            <p:nvPr/>
          </p:nvSpPr>
          <p:spPr>
            <a:xfrm>
              <a:off x="0" y="0"/>
              <a:ext cx="3495364" cy="630321"/>
            </a:xfrm>
            <a:prstGeom prst="rect">
              <a:avLst/>
            </a:prstGeom>
          </p:spPr>
          <p:txBody>
            <a:bodyPr lIns="50800" tIns="50800" rIns="50800" bIns="50800" rtlCol="0" anchor="ctr"/>
            <a:lstStyle/>
            <a:p>
              <a:pPr algn="ctr">
                <a:lnSpc>
                  <a:spcPts val="4079"/>
                </a:lnSpc>
              </a:pPr>
              <a:r>
                <a:rPr lang="en-US" sz="3399">
                  <a:solidFill>
                    <a:srgbClr val="000000"/>
                  </a:solidFill>
                  <a:latin typeface="Cabin"/>
                  <a:ea typeface="Cabin"/>
                  <a:cs typeface="Cabin"/>
                  <a:sym typeface="Cabin"/>
                </a:rPr>
                <a:t>Diagram</a:t>
              </a:r>
            </a:p>
          </p:txBody>
        </p:sp>
      </p:grpSp>
      <p:sp>
        <p:nvSpPr>
          <p:cNvPr id="9" name="Freeform 9"/>
          <p:cNvSpPr/>
          <p:nvPr/>
        </p:nvSpPr>
        <p:spPr>
          <a:xfrm>
            <a:off x="2941036" y="2582448"/>
            <a:ext cx="15346964" cy="7863554"/>
          </a:xfrm>
          <a:custGeom>
            <a:avLst/>
            <a:gdLst/>
            <a:ahLst/>
            <a:cxnLst/>
            <a:rect l="l" t="t" r="r" b="b"/>
            <a:pathLst>
              <a:path w="15346964" h="7863554">
                <a:moveTo>
                  <a:pt x="0" y="0"/>
                </a:moveTo>
                <a:lnTo>
                  <a:pt x="15346964" y="0"/>
                </a:lnTo>
                <a:lnTo>
                  <a:pt x="15346964" y="7863554"/>
                </a:lnTo>
                <a:lnTo>
                  <a:pt x="0" y="7863554"/>
                </a:lnTo>
                <a:lnTo>
                  <a:pt x="0" y="0"/>
                </a:lnTo>
                <a:close/>
              </a:path>
            </a:pathLst>
          </a:custGeom>
          <a:blipFill>
            <a:blip r:embed="rId4"/>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701017" y="405322"/>
            <a:ext cx="1232138" cy="9361177"/>
            <a:chOff x="0" y="0"/>
            <a:chExt cx="514200" cy="3906638"/>
          </a:xfrm>
        </p:grpSpPr>
        <p:sp>
          <p:nvSpPr>
            <p:cNvPr id="3" name="Freeform 3"/>
            <p:cNvSpPr/>
            <p:nvPr/>
          </p:nvSpPr>
          <p:spPr>
            <a:xfrm>
              <a:off x="0" y="0"/>
              <a:ext cx="514200" cy="3906638"/>
            </a:xfrm>
            <a:custGeom>
              <a:avLst/>
              <a:gdLst/>
              <a:ahLst/>
              <a:cxnLst/>
              <a:rect l="l" t="t" r="r" b="b"/>
              <a:pathLst>
                <a:path w="514200" h="3906638">
                  <a:moveTo>
                    <a:pt x="257100" y="0"/>
                  </a:moveTo>
                  <a:lnTo>
                    <a:pt x="257100" y="0"/>
                  </a:lnTo>
                  <a:cubicBezTo>
                    <a:pt x="325287" y="0"/>
                    <a:pt x="390682" y="27087"/>
                    <a:pt x="438897" y="75303"/>
                  </a:cubicBezTo>
                  <a:cubicBezTo>
                    <a:pt x="487113" y="123518"/>
                    <a:pt x="514200" y="188913"/>
                    <a:pt x="514200" y="257100"/>
                  </a:cubicBezTo>
                  <a:lnTo>
                    <a:pt x="514200" y="3649538"/>
                  </a:lnTo>
                  <a:cubicBezTo>
                    <a:pt x="514200" y="3791530"/>
                    <a:pt x="399092" y="3906638"/>
                    <a:pt x="257100" y="3906638"/>
                  </a:cubicBezTo>
                  <a:lnTo>
                    <a:pt x="257100" y="3906638"/>
                  </a:lnTo>
                  <a:cubicBezTo>
                    <a:pt x="115108" y="3906638"/>
                    <a:pt x="0" y="3791530"/>
                    <a:pt x="0" y="3649538"/>
                  </a:cubicBezTo>
                  <a:lnTo>
                    <a:pt x="0" y="257100"/>
                  </a:lnTo>
                  <a:cubicBezTo>
                    <a:pt x="0" y="115108"/>
                    <a:pt x="115108" y="0"/>
                    <a:pt x="257100" y="0"/>
                  </a:cubicBezTo>
                  <a:close/>
                </a:path>
              </a:pathLst>
            </a:custGeom>
            <a:solidFill>
              <a:srgbClr val="000000">
                <a:alpha val="0"/>
              </a:srgbClr>
            </a:solidFill>
            <a:ln w="38100" cap="rnd">
              <a:solidFill>
                <a:srgbClr val="213A63"/>
              </a:solidFill>
              <a:prstDash val="solid"/>
              <a:round/>
            </a:ln>
          </p:spPr>
        </p:sp>
        <p:sp>
          <p:nvSpPr>
            <p:cNvPr id="4" name="TextBox 4"/>
            <p:cNvSpPr txBox="1"/>
            <p:nvPr/>
          </p:nvSpPr>
          <p:spPr>
            <a:xfrm>
              <a:off x="0" y="-38100"/>
              <a:ext cx="514200" cy="394473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8046213" y="4930358"/>
            <a:ext cx="8834322" cy="441960"/>
          </a:xfrm>
          <a:prstGeom prst="rect">
            <a:avLst/>
          </a:prstGeom>
        </p:spPr>
        <p:txBody>
          <a:bodyPr lIns="0" tIns="0" rIns="0" bIns="0" rtlCol="0" anchor="t">
            <a:spAutoFit/>
          </a:bodyPr>
          <a:lstStyle/>
          <a:p>
            <a:pPr marL="0" lvl="0" indent="0" algn="l">
              <a:lnSpc>
                <a:spcPts val="3600"/>
              </a:lnSpc>
              <a:spcBef>
                <a:spcPct val="0"/>
              </a:spcBef>
            </a:pPr>
            <a:r>
              <a:rPr lang="en-US" sz="2400">
                <a:solidFill>
                  <a:srgbClr val="000000"/>
                </a:solidFill>
                <a:latin typeface="Cabin"/>
                <a:ea typeface="Cabin"/>
                <a:cs typeface="Cabin"/>
                <a:sym typeface="Cabin"/>
              </a:rPr>
              <a:t>Mô hình chức năng gồm 2 đối tượng chính là Cư dân và Chủ sở hữu</a:t>
            </a:r>
          </a:p>
        </p:txBody>
      </p:sp>
      <p:sp>
        <p:nvSpPr>
          <p:cNvPr id="6" name="TextBox 6"/>
          <p:cNvSpPr txBox="1"/>
          <p:nvPr/>
        </p:nvSpPr>
        <p:spPr>
          <a:xfrm>
            <a:off x="946828" y="1559494"/>
            <a:ext cx="5209148" cy="2111451"/>
          </a:xfrm>
          <a:prstGeom prst="rect">
            <a:avLst/>
          </a:prstGeom>
        </p:spPr>
        <p:txBody>
          <a:bodyPr lIns="0" tIns="0" rIns="0" bIns="0" rtlCol="0" anchor="t">
            <a:spAutoFit/>
          </a:bodyPr>
          <a:lstStyle/>
          <a:p>
            <a:pPr algn="l">
              <a:lnSpc>
                <a:spcPts val="8127"/>
              </a:lnSpc>
            </a:pPr>
            <a:r>
              <a:rPr lang="en-US" sz="8127">
                <a:solidFill>
                  <a:srgbClr val="F18403"/>
                </a:solidFill>
                <a:latin typeface="Cabin Bold"/>
                <a:ea typeface="Cabin Bold"/>
                <a:cs typeface="Cabin Bold"/>
                <a:sym typeface="Cabin Bold"/>
              </a:rPr>
              <a:t>Các bước thực hiện</a:t>
            </a:r>
          </a:p>
        </p:txBody>
      </p:sp>
      <p:sp>
        <p:nvSpPr>
          <p:cNvPr id="7" name="Freeform 7"/>
          <p:cNvSpPr/>
          <p:nvPr/>
        </p:nvSpPr>
        <p:spPr>
          <a:xfrm rot="-10800000">
            <a:off x="-7328675" y="3510366"/>
            <a:ext cx="15193912" cy="15193912"/>
          </a:xfrm>
          <a:custGeom>
            <a:avLst/>
            <a:gdLst/>
            <a:ahLst/>
            <a:cxnLst/>
            <a:rect l="l" t="t" r="r" b="b"/>
            <a:pathLst>
              <a:path w="15193912" h="15193912">
                <a:moveTo>
                  <a:pt x="0" y="0"/>
                </a:moveTo>
                <a:lnTo>
                  <a:pt x="15193913" y="0"/>
                </a:lnTo>
                <a:lnTo>
                  <a:pt x="15193913" y="15193912"/>
                </a:lnTo>
                <a:lnTo>
                  <a:pt x="0" y="15193912"/>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a:ln cap="sq">
            <a:noFill/>
            <a:prstDash val="solid"/>
            <a:miter/>
          </a:ln>
        </p:spPr>
      </p:sp>
      <p:sp>
        <p:nvSpPr>
          <p:cNvPr id="8" name="Freeform 8"/>
          <p:cNvSpPr/>
          <p:nvPr/>
        </p:nvSpPr>
        <p:spPr>
          <a:xfrm rot="2269526" flipH="1" flipV="1">
            <a:off x="1032036" y="3120466"/>
            <a:ext cx="5438580" cy="3273037"/>
          </a:xfrm>
          <a:custGeom>
            <a:avLst/>
            <a:gdLst/>
            <a:ahLst/>
            <a:cxnLst/>
            <a:rect l="l" t="t" r="r" b="b"/>
            <a:pathLst>
              <a:path w="5438580" h="3273037">
                <a:moveTo>
                  <a:pt x="5438580" y="3273037"/>
                </a:moveTo>
                <a:lnTo>
                  <a:pt x="0" y="3273037"/>
                </a:lnTo>
                <a:lnTo>
                  <a:pt x="0" y="0"/>
                </a:lnTo>
                <a:lnTo>
                  <a:pt x="5438580" y="0"/>
                </a:lnTo>
                <a:lnTo>
                  <a:pt x="5438580" y="3273037"/>
                </a:lnTo>
                <a:close/>
              </a:path>
            </a:pathLst>
          </a:custGeom>
          <a:blipFill>
            <a:blip r:embed="rId4">
              <a:alphaModFix amt="13000"/>
              <a:extLst>
                <a:ext uri="{96DAC541-7B7A-43D3-8B79-37D633B846F1}">
                  <asvg:svgBlip xmlns:asvg="http://schemas.microsoft.com/office/drawing/2016/SVG/main" r:embed="rId5"/>
                </a:ext>
              </a:extLst>
            </a:blip>
            <a:stretch>
              <a:fillRect/>
            </a:stretch>
          </a:blipFill>
          <a:ln cap="sq">
            <a:noFill/>
            <a:prstDash val="solid"/>
            <a:miter/>
          </a:ln>
        </p:spPr>
      </p:sp>
      <p:grpSp>
        <p:nvGrpSpPr>
          <p:cNvPr id="9" name="Group 9"/>
          <p:cNvGrpSpPr/>
          <p:nvPr/>
        </p:nvGrpSpPr>
        <p:grpSpPr>
          <a:xfrm>
            <a:off x="8163352" y="244457"/>
            <a:ext cx="6145741" cy="672261"/>
            <a:chOff x="0" y="0"/>
            <a:chExt cx="2882706" cy="315329"/>
          </a:xfrm>
        </p:grpSpPr>
        <p:sp>
          <p:nvSpPr>
            <p:cNvPr id="10" name="Freeform 10"/>
            <p:cNvSpPr/>
            <p:nvPr/>
          </p:nvSpPr>
          <p:spPr>
            <a:xfrm>
              <a:off x="0" y="0"/>
              <a:ext cx="2882706" cy="315329"/>
            </a:xfrm>
            <a:custGeom>
              <a:avLst/>
              <a:gdLst/>
              <a:ahLst/>
              <a:cxnLst/>
              <a:rect l="l" t="t" r="r" b="b"/>
              <a:pathLst>
                <a:path w="2882706" h="315329">
                  <a:moveTo>
                    <a:pt x="50389" y="0"/>
                  </a:moveTo>
                  <a:lnTo>
                    <a:pt x="2832317" y="0"/>
                  </a:lnTo>
                  <a:cubicBezTo>
                    <a:pt x="2860146" y="0"/>
                    <a:pt x="2882706" y="22560"/>
                    <a:pt x="2882706" y="50389"/>
                  </a:cubicBezTo>
                  <a:lnTo>
                    <a:pt x="2882706" y="264940"/>
                  </a:lnTo>
                  <a:cubicBezTo>
                    <a:pt x="2882706" y="278304"/>
                    <a:pt x="2877397" y="291121"/>
                    <a:pt x="2867947" y="300571"/>
                  </a:cubicBezTo>
                  <a:cubicBezTo>
                    <a:pt x="2858498" y="310020"/>
                    <a:pt x="2845681" y="315329"/>
                    <a:pt x="2832317" y="315329"/>
                  </a:cubicBezTo>
                  <a:lnTo>
                    <a:pt x="50389" y="315329"/>
                  </a:lnTo>
                  <a:cubicBezTo>
                    <a:pt x="37025" y="315329"/>
                    <a:pt x="24208" y="310020"/>
                    <a:pt x="14759" y="300571"/>
                  </a:cubicBezTo>
                  <a:cubicBezTo>
                    <a:pt x="5309" y="291121"/>
                    <a:pt x="0" y="278304"/>
                    <a:pt x="0" y="264940"/>
                  </a:cubicBezTo>
                  <a:lnTo>
                    <a:pt x="0" y="50389"/>
                  </a:lnTo>
                  <a:cubicBezTo>
                    <a:pt x="0" y="37025"/>
                    <a:pt x="5309" y="24208"/>
                    <a:pt x="14759" y="14759"/>
                  </a:cubicBezTo>
                  <a:cubicBezTo>
                    <a:pt x="24208" y="5309"/>
                    <a:pt x="37025" y="0"/>
                    <a:pt x="50389" y="0"/>
                  </a:cubicBezTo>
                  <a:close/>
                </a:path>
              </a:pathLst>
            </a:custGeom>
            <a:solidFill>
              <a:srgbClr val="213A63"/>
            </a:solidFill>
          </p:spPr>
        </p:sp>
        <p:sp>
          <p:nvSpPr>
            <p:cNvPr id="11" name="TextBox 11"/>
            <p:cNvSpPr txBox="1"/>
            <p:nvPr/>
          </p:nvSpPr>
          <p:spPr>
            <a:xfrm>
              <a:off x="0" y="-28575"/>
              <a:ext cx="2882706" cy="343904"/>
            </a:xfrm>
            <a:prstGeom prst="rect">
              <a:avLst/>
            </a:prstGeom>
          </p:spPr>
          <p:txBody>
            <a:bodyPr lIns="45197" tIns="45197" rIns="45197" bIns="45197" rtlCol="0" anchor="ctr"/>
            <a:lstStyle/>
            <a:p>
              <a:pPr algn="ctr">
                <a:lnSpc>
                  <a:spcPts val="2799"/>
                </a:lnSpc>
              </a:pPr>
              <a:endParaRPr/>
            </a:p>
          </p:txBody>
        </p:sp>
      </p:grpSp>
      <p:sp>
        <p:nvSpPr>
          <p:cNvPr id="12" name="TextBox 12"/>
          <p:cNvSpPr txBox="1"/>
          <p:nvPr/>
        </p:nvSpPr>
        <p:spPr>
          <a:xfrm>
            <a:off x="8417962" y="361134"/>
            <a:ext cx="5672871" cy="396184"/>
          </a:xfrm>
          <a:prstGeom prst="rect">
            <a:avLst/>
          </a:prstGeom>
        </p:spPr>
        <p:txBody>
          <a:bodyPr lIns="0" tIns="0" rIns="0" bIns="0" rtlCol="0" anchor="t">
            <a:spAutoFit/>
          </a:bodyPr>
          <a:lstStyle/>
          <a:p>
            <a:pPr algn="ctr">
              <a:lnSpc>
                <a:spcPts val="3363"/>
              </a:lnSpc>
            </a:pPr>
            <a:r>
              <a:rPr lang="en-US" sz="2402">
                <a:solidFill>
                  <a:srgbClr val="FFFBEB"/>
                </a:solidFill>
                <a:latin typeface="Cabin Bold"/>
                <a:ea typeface="Cabin Bold"/>
                <a:cs typeface="Cabin Bold"/>
                <a:sym typeface="Cabin Bold"/>
              </a:rPr>
              <a:t>Tìm hiểu nhiệp vụ tính phí quản lí chung cư</a:t>
            </a:r>
          </a:p>
        </p:txBody>
      </p:sp>
      <p:grpSp>
        <p:nvGrpSpPr>
          <p:cNvPr id="13" name="Group 13"/>
          <p:cNvGrpSpPr/>
          <p:nvPr/>
        </p:nvGrpSpPr>
        <p:grpSpPr>
          <a:xfrm rot="5400000">
            <a:off x="11185334" y="-1963735"/>
            <a:ext cx="2263504" cy="9361177"/>
            <a:chOff x="0" y="0"/>
            <a:chExt cx="944613" cy="3906638"/>
          </a:xfrm>
        </p:grpSpPr>
        <p:sp>
          <p:nvSpPr>
            <p:cNvPr id="14" name="Freeform 14"/>
            <p:cNvSpPr/>
            <p:nvPr/>
          </p:nvSpPr>
          <p:spPr>
            <a:xfrm>
              <a:off x="0" y="0"/>
              <a:ext cx="944613" cy="3906638"/>
            </a:xfrm>
            <a:custGeom>
              <a:avLst/>
              <a:gdLst/>
              <a:ahLst/>
              <a:cxnLst/>
              <a:rect l="l" t="t" r="r" b="b"/>
              <a:pathLst>
                <a:path w="944613" h="3906638">
                  <a:moveTo>
                    <a:pt x="174437" y="0"/>
                  </a:moveTo>
                  <a:lnTo>
                    <a:pt x="770176" y="0"/>
                  </a:lnTo>
                  <a:cubicBezTo>
                    <a:pt x="866515" y="0"/>
                    <a:pt x="944613" y="78098"/>
                    <a:pt x="944613" y="174437"/>
                  </a:cubicBezTo>
                  <a:lnTo>
                    <a:pt x="944613" y="3732201"/>
                  </a:lnTo>
                  <a:cubicBezTo>
                    <a:pt x="944613" y="3778465"/>
                    <a:pt x="926235" y="3822833"/>
                    <a:pt x="893522" y="3855546"/>
                  </a:cubicBezTo>
                  <a:cubicBezTo>
                    <a:pt x="860809" y="3888260"/>
                    <a:pt x="816440" y="3906638"/>
                    <a:pt x="770176" y="3906638"/>
                  </a:cubicBezTo>
                  <a:lnTo>
                    <a:pt x="174437" y="3906638"/>
                  </a:lnTo>
                  <a:cubicBezTo>
                    <a:pt x="78098" y="3906638"/>
                    <a:pt x="0" y="3828540"/>
                    <a:pt x="0" y="3732201"/>
                  </a:cubicBezTo>
                  <a:lnTo>
                    <a:pt x="0" y="174437"/>
                  </a:lnTo>
                  <a:cubicBezTo>
                    <a:pt x="0" y="128173"/>
                    <a:pt x="18378" y="83805"/>
                    <a:pt x="51091" y="51091"/>
                  </a:cubicBezTo>
                  <a:cubicBezTo>
                    <a:pt x="83805" y="18378"/>
                    <a:pt x="128173" y="0"/>
                    <a:pt x="174437" y="0"/>
                  </a:cubicBezTo>
                  <a:close/>
                </a:path>
              </a:pathLst>
            </a:custGeom>
            <a:solidFill>
              <a:srgbClr val="000000">
                <a:alpha val="0"/>
              </a:srgbClr>
            </a:solidFill>
            <a:ln w="38100" cap="rnd">
              <a:solidFill>
                <a:srgbClr val="315186"/>
              </a:solidFill>
              <a:prstDash val="solid"/>
              <a:round/>
            </a:ln>
          </p:spPr>
        </p:sp>
        <p:sp>
          <p:nvSpPr>
            <p:cNvPr id="15" name="TextBox 15"/>
            <p:cNvSpPr txBox="1"/>
            <p:nvPr/>
          </p:nvSpPr>
          <p:spPr>
            <a:xfrm>
              <a:off x="0" y="-38100"/>
              <a:ext cx="944613" cy="394473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6" name="TextBox 16"/>
          <p:cNvSpPr txBox="1"/>
          <p:nvPr/>
        </p:nvSpPr>
        <p:spPr>
          <a:xfrm>
            <a:off x="8163352" y="2035045"/>
            <a:ext cx="5850494" cy="1356360"/>
          </a:xfrm>
          <a:prstGeom prst="rect">
            <a:avLst/>
          </a:prstGeom>
        </p:spPr>
        <p:txBody>
          <a:bodyPr lIns="0" tIns="0" rIns="0" bIns="0" rtlCol="0" anchor="t">
            <a:spAutoFit/>
          </a:bodyPr>
          <a:lstStyle/>
          <a:p>
            <a:pPr algn="l">
              <a:lnSpc>
                <a:spcPts val="3600"/>
              </a:lnSpc>
            </a:pPr>
            <a:r>
              <a:rPr lang="en-US" sz="2400">
                <a:solidFill>
                  <a:srgbClr val="000000"/>
                </a:solidFill>
                <a:latin typeface="Cabin"/>
                <a:ea typeface="Cabin"/>
                <a:cs typeface="Cabin"/>
                <a:sym typeface="Cabin"/>
              </a:rPr>
              <a:t>Ngôn ngữ java: Access Modifiders, OOP, </a:t>
            </a:r>
          </a:p>
          <a:p>
            <a:pPr algn="l">
              <a:lnSpc>
                <a:spcPts val="3600"/>
              </a:lnSpc>
            </a:pPr>
            <a:r>
              <a:rPr lang="en-US" sz="2400">
                <a:solidFill>
                  <a:srgbClr val="000000"/>
                </a:solidFill>
                <a:latin typeface="Cabin"/>
                <a:ea typeface="Cabin"/>
                <a:cs typeface="Cabin"/>
                <a:sym typeface="Cabin"/>
              </a:rPr>
              <a:t>Cơ sở dữ liệu: SQL Server</a:t>
            </a:r>
          </a:p>
          <a:p>
            <a:pPr marL="0" lvl="0" indent="0" algn="l">
              <a:lnSpc>
                <a:spcPts val="3600"/>
              </a:lnSpc>
              <a:spcBef>
                <a:spcPct val="0"/>
              </a:spcBef>
            </a:pPr>
            <a:r>
              <a:rPr lang="en-US" sz="2400">
                <a:solidFill>
                  <a:srgbClr val="000000"/>
                </a:solidFill>
                <a:latin typeface="Cabin"/>
                <a:ea typeface="Cabin"/>
                <a:cs typeface="Cabin"/>
                <a:sym typeface="Cabin"/>
              </a:rPr>
              <a:t>Spring MVC - Spring Boot: </a:t>
            </a:r>
          </a:p>
        </p:txBody>
      </p:sp>
      <p:grpSp>
        <p:nvGrpSpPr>
          <p:cNvPr id="17" name="Group 17"/>
          <p:cNvGrpSpPr/>
          <p:nvPr/>
        </p:nvGrpSpPr>
        <p:grpSpPr>
          <a:xfrm>
            <a:off x="8195699" y="1229434"/>
            <a:ext cx="3742434" cy="672261"/>
            <a:chOff x="0" y="0"/>
            <a:chExt cx="1755417" cy="315329"/>
          </a:xfrm>
        </p:grpSpPr>
        <p:sp>
          <p:nvSpPr>
            <p:cNvPr id="18" name="Freeform 18"/>
            <p:cNvSpPr/>
            <p:nvPr/>
          </p:nvSpPr>
          <p:spPr>
            <a:xfrm>
              <a:off x="0" y="0"/>
              <a:ext cx="1755417" cy="315329"/>
            </a:xfrm>
            <a:custGeom>
              <a:avLst/>
              <a:gdLst/>
              <a:ahLst/>
              <a:cxnLst/>
              <a:rect l="l" t="t" r="r" b="b"/>
              <a:pathLst>
                <a:path w="1755417" h="315329">
                  <a:moveTo>
                    <a:pt x="82747" y="0"/>
                  </a:moveTo>
                  <a:lnTo>
                    <a:pt x="1672669" y="0"/>
                  </a:lnTo>
                  <a:cubicBezTo>
                    <a:pt x="1694615" y="0"/>
                    <a:pt x="1715662" y="8718"/>
                    <a:pt x="1731181" y="24236"/>
                  </a:cubicBezTo>
                  <a:cubicBezTo>
                    <a:pt x="1746699" y="39754"/>
                    <a:pt x="1755417" y="60801"/>
                    <a:pt x="1755417" y="82747"/>
                  </a:cubicBezTo>
                  <a:lnTo>
                    <a:pt x="1755417" y="232582"/>
                  </a:lnTo>
                  <a:cubicBezTo>
                    <a:pt x="1755417" y="278282"/>
                    <a:pt x="1718369" y="315329"/>
                    <a:pt x="1672669" y="315329"/>
                  </a:cubicBezTo>
                  <a:lnTo>
                    <a:pt x="82747" y="315329"/>
                  </a:lnTo>
                  <a:cubicBezTo>
                    <a:pt x="60801" y="315329"/>
                    <a:pt x="39754" y="306611"/>
                    <a:pt x="24236" y="291093"/>
                  </a:cubicBezTo>
                  <a:cubicBezTo>
                    <a:pt x="8718" y="275575"/>
                    <a:pt x="0" y="254528"/>
                    <a:pt x="0" y="232582"/>
                  </a:cubicBezTo>
                  <a:lnTo>
                    <a:pt x="0" y="82747"/>
                  </a:lnTo>
                  <a:cubicBezTo>
                    <a:pt x="0" y="60801"/>
                    <a:pt x="8718" y="39754"/>
                    <a:pt x="24236" y="24236"/>
                  </a:cubicBezTo>
                  <a:cubicBezTo>
                    <a:pt x="39754" y="8718"/>
                    <a:pt x="60801" y="0"/>
                    <a:pt x="82747" y="0"/>
                  </a:cubicBezTo>
                  <a:close/>
                </a:path>
              </a:pathLst>
            </a:custGeom>
            <a:solidFill>
              <a:srgbClr val="213A63"/>
            </a:solidFill>
          </p:spPr>
        </p:sp>
        <p:sp>
          <p:nvSpPr>
            <p:cNvPr id="19" name="TextBox 19"/>
            <p:cNvSpPr txBox="1"/>
            <p:nvPr/>
          </p:nvSpPr>
          <p:spPr>
            <a:xfrm>
              <a:off x="0" y="-28575"/>
              <a:ext cx="1755417" cy="343904"/>
            </a:xfrm>
            <a:prstGeom prst="rect">
              <a:avLst/>
            </a:prstGeom>
          </p:spPr>
          <p:txBody>
            <a:bodyPr lIns="45197" tIns="45197" rIns="45197" bIns="45197" rtlCol="0" anchor="ctr"/>
            <a:lstStyle/>
            <a:p>
              <a:pPr algn="ctr">
                <a:lnSpc>
                  <a:spcPts val="2799"/>
                </a:lnSpc>
              </a:pPr>
              <a:endParaRPr/>
            </a:p>
          </p:txBody>
        </p:sp>
      </p:grpSp>
      <p:sp>
        <p:nvSpPr>
          <p:cNvPr id="20" name="TextBox 20"/>
          <p:cNvSpPr txBox="1"/>
          <p:nvPr/>
        </p:nvSpPr>
        <p:spPr>
          <a:xfrm>
            <a:off x="8417962" y="1348423"/>
            <a:ext cx="4156430" cy="396184"/>
          </a:xfrm>
          <a:prstGeom prst="rect">
            <a:avLst/>
          </a:prstGeom>
        </p:spPr>
        <p:txBody>
          <a:bodyPr lIns="0" tIns="0" rIns="0" bIns="0" rtlCol="0" anchor="t">
            <a:spAutoFit/>
          </a:bodyPr>
          <a:lstStyle/>
          <a:p>
            <a:pPr algn="l">
              <a:lnSpc>
                <a:spcPts val="3363"/>
              </a:lnSpc>
            </a:pPr>
            <a:r>
              <a:rPr lang="en-US" sz="2402">
                <a:solidFill>
                  <a:srgbClr val="FFFBEB"/>
                </a:solidFill>
                <a:latin typeface="Cabin Bold"/>
                <a:ea typeface="Cabin Bold"/>
                <a:cs typeface="Cabin Bold"/>
                <a:sym typeface="Cabin Bold"/>
              </a:rPr>
              <a:t>Tìm hiểu lí thuyết</a:t>
            </a:r>
          </a:p>
        </p:txBody>
      </p:sp>
      <p:grpSp>
        <p:nvGrpSpPr>
          <p:cNvPr id="21" name="Group 21"/>
          <p:cNvGrpSpPr/>
          <p:nvPr/>
        </p:nvGrpSpPr>
        <p:grpSpPr>
          <a:xfrm>
            <a:off x="8204946" y="4172455"/>
            <a:ext cx="5187157" cy="672178"/>
            <a:chOff x="0" y="0"/>
            <a:chExt cx="2433075" cy="315290"/>
          </a:xfrm>
        </p:grpSpPr>
        <p:sp>
          <p:nvSpPr>
            <p:cNvPr id="22" name="Freeform 22"/>
            <p:cNvSpPr/>
            <p:nvPr/>
          </p:nvSpPr>
          <p:spPr>
            <a:xfrm>
              <a:off x="0" y="0"/>
              <a:ext cx="2433075" cy="315290"/>
            </a:xfrm>
            <a:custGeom>
              <a:avLst/>
              <a:gdLst/>
              <a:ahLst/>
              <a:cxnLst/>
              <a:rect l="l" t="t" r="r" b="b"/>
              <a:pathLst>
                <a:path w="2433075" h="315290">
                  <a:moveTo>
                    <a:pt x="59701" y="0"/>
                  </a:moveTo>
                  <a:lnTo>
                    <a:pt x="2373374" y="0"/>
                  </a:lnTo>
                  <a:cubicBezTo>
                    <a:pt x="2406346" y="0"/>
                    <a:pt x="2433075" y="26729"/>
                    <a:pt x="2433075" y="59701"/>
                  </a:cubicBezTo>
                  <a:lnTo>
                    <a:pt x="2433075" y="255590"/>
                  </a:lnTo>
                  <a:cubicBezTo>
                    <a:pt x="2433075" y="288561"/>
                    <a:pt x="2406346" y="315290"/>
                    <a:pt x="2373374" y="315290"/>
                  </a:cubicBezTo>
                  <a:lnTo>
                    <a:pt x="59701" y="315290"/>
                  </a:lnTo>
                  <a:cubicBezTo>
                    <a:pt x="26729" y="315290"/>
                    <a:pt x="0" y="288561"/>
                    <a:pt x="0" y="255590"/>
                  </a:cubicBezTo>
                  <a:lnTo>
                    <a:pt x="0" y="59701"/>
                  </a:lnTo>
                  <a:cubicBezTo>
                    <a:pt x="0" y="26729"/>
                    <a:pt x="26729" y="0"/>
                    <a:pt x="59701" y="0"/>
                  </a:cubicBezTo>
                  <a:close/>
                </a:path>
              </a:pathLst>
            </a:custGeom>
            <a:solidFill>
              <a:srgbClr val="213A63"/>
            </a:solidFill>
          </p:spPr>
        </p:sp>
        <p:sp>
          <p:nvSpPr>
            <p:cNvPr id="23" name="TextBox 23"/>
            <p:cNvSpPr txBox="1"/>
            <p:nvPr/>
          </p:nvSpPr>
          <p:spPr>
            <a:xfrm>
              <a:off x="0" y="-28575"/>
              <a:ext cx="2433075" cy="343865"/>
            </a:xfrm>
            <a:prstGeom prst="rect">
              <a:avLst/>
            </a:prstGeom>
          </p:spPr>
          <p:txBody>
            <a:bodyPr lIns="45197" tIns="45197" rIns="45197" bIns="45197" rtlCol="0" anchor="ctr"/>
            <a:lstStyle/>
            <a:p>
              <a:pPr algn="ctr">
                <a:lnSpc>
                  <a:spcPts val="2799"/>
                </a:lnSpc>
              </a:pPr>
              <a:endParaRPr/>
            </a:p>
          </p:txBody>
        </p:sp>
      </p:grpSp>
      <p:sp>
        <p:nvSpPr>
          <p:cNvPr id="24" name="TextBox 24"/>
          <p:cNvSpPr txBox="1"/>
          <p:nvPr/>
        </p:nvSpPr>
        <p:spPr>
          <a:xfrm>
            <a:off x="8163352" y="4264846"/>
            <a:ext cx="5228750" cy="405764"/>
          </a:xfrm>
          <a:prstGeom prst="rect">
            <a:avLst/>
          </a:prstGeom>
        </p:spPr>
        <p:txBody>
          <a:bodyPr lIns="0" tIns="0" rIns="0" bIns="0" rtlCol="0" anchor="t">
            <a:spAutoFit/>
          </a:bodyPr>
          <a:lstStyle/>
          <a:p>
            <a:pPr algn="ctr">
              <a:lnSpc>
                <a:spcPts val="3360"/>
              </a:lnSpc>
            </a:pPr>
            <a:r>
              <a:rPr lang="en-US" sz="2400">
                <a:solidFill>
                  <a:srgbClr val="FFFBEB"/>
                </a:solidFill>
                <a:latin typeface="Cabin Bold"/>
                <a:ea typeface="Cabin Bold"/>
                <a:cs typeface="Cabin Bold"/>
                <a:sym typeface="Cabin Bold"/>
              </a:rPr>
              <a:t>Phân tích thiết kế quy trình tính phí</a:t>
            </a:r>
          </a:p>
        </p:txBody>
      </p:sp>
      <p:grpSp>
        <p:nvGrpSpPr>
          <p:cNvPr id="25" name="Group 25"/>
          <p:cNvGrpSpPr/>
          <p:nvPr/>
        </p:nvGrpSpPr>
        <p:grpSpPr>
          <a:xfrm rot="5400000">
            <a:off x="11364781" y="4300204"/>
            <a:ext cx="1904610" cy="9361177"/>
            <a:chOff x="0" y="0"/>
            <a:chExt cx="794838" cy="3906638"/>
          </a:xfrm>
        </p:grpSpPr>
        <p:sp>
          <p:nvSpPr>
            <p:cNvPr id="26" name="Freeform 26"/>
            <p:cNvSpPr/>
            <p:nvPr/>
          </p:nvSpPr>
          <p:spPr>
            <a:xfrm>
              <a:off x="0" y="0"/>
              <a:ext cx="794838" cy="3906638"/>
            </a:xfrm>
            <a:custGeom>
              <a:avLst/>
              <a:gdLst/>
              <a:ahLst/>
              <a:cxnLst/>
              <a:rect l="l" t="t" r="r" b="b"/>
              <a:pathLst>
                <a:path w="794838" h="3906638">
                  <a:moveTo>
                    <a:pt x="207306" y="0"/>
                  </a:moveTo>
                  <a:lnTo>
                    <a:pt x="587532" y="0"/>
                  </a:lnTo>
                  <a:cubicBezTo>
                    <a:pt x="642513" y="0"/>
                    <a:pt x="695242" y="21841"/>
                    <a:pt x="734119" y="60719"/>
                  </a:cubicBezTo>
                  <a:cubicBezTo>
                    <a:pt x="772997" y="99596"/>
                    <a:pt x="794838" y="152325"/>
                    <a:pt x="794838" y="207306"/>
                  </a:cubicBezTo>
                  <a:lnTo>
                    <a:pt x="794838" y="3699332"/>
                  </a:lnTo>
                  <a:cubicBezTo>
                    <a:pt x="794838" y="3754313"/>
                    <a:pt x="772997" y="3807042"/>
                    <a:pt x="734119" y="3845919"/>
                  </a:cubicBezTo>
                  <a:cubicBezTo>
                    <a:pt x="695242" y="3884797"/>
                    <a:pt x="642513" y="3906638"/>
                    <a:pt x="587532" y="3906638"/>
                  </a:cubicBezTo>
                  <a:lnTo>
                    <a:pt x="207306" y="3906638"/>
                  </a:lnTo>
                  <a:cubicBezTo>
                    <a:pt x="92814" y="3906638"/>
                    <a:pt x="0" y="3813824"/>
                    <a:pt x="0" y="3699332"/>
                  </a:cubicBezTo>
                  <a:lnTo>
                    <a:pt x="0" y="207306"/>
                  </a:lnTo>
                  <a:cubicBezTo>
                    <a:pt x="0" y="152325"/>
                    <a:pt x="21841" y="99596"/>
                    <a:pt x="60719" y="60719"/>
                  </a:cubicBezTo>
                  <a:cubicBezTo>
                    <a:pt x="99596" y="21841"/>
                    <a:pt x="152325" y="0"/>
                    <a:pt x="207306" y="0"/>
                  </a:cubicBezTo>
                  <a:close/>
                </a:path>
              </a:pathLst>
            </a:custGeom>
            <a:solidFill>
              <a:srgbClr val="FFB001"/>
            </a:solidFill>
            <a:ln w="38100" cap="rnd">
              <a:solidFill>
                <a:srgbClr val="FF9925"/>
              </a:solidFill>
              <a:prstDash val="solid"/>
              <a:round/>
            </a:ln>
          </p:spPr>
        </p:sp>
        <p:sp>
          <p:nvSpPr>
            <p:cNvPr id="27" name="TextBox 27"/>
            <p:cNvSpPr txBox="1"/>
            <p:nvPr/>
          </p:nvSpPr>
          <p:spPr>
            <a:xfrm>
              <a:off x="0" y="-38100"/>
              <a:ext cx="794838" cy="394473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8" name="TextBox 28"/>
          <p:cNvSpPr txBox="1"/>
          <p:nvPr/>
        </p:nvSpPr>
        <p:spPr>
          <a:xfrm>
            <a:off x="8278306" y="8510166"/>
            <a:ext cx="7319656" cy="899160"/>
          </a:xfrm>
          <a:prstGeom prst="rect">
            <a:avLst/>
          </a:prstGeom>
        </p:spPr>
        <p:txBody>
          <a:bodyPr lIns="0" tIns="0" rIns="0" bIns="0" rtlCol="0" anchor="t">
            <a:spAutoFit/>
          </a:bodyPr>
          <a:lstStyle/>
          <a:p>
            <a:pPr algn="l">
              <a:lnSpc>
                <a:spcPts val="3600"/>
              </a:lnSpc>
            </a:pPr>
            <a:r>
              <a:rPr lang="en-US" sz="2400">
                <a:solidFill>
                  <a:srgbClr val="FDFCF5"/>
                </a:solidFill>
                <a:latin typeface="Cabin"/>
                <a:ea typeface="Cabin"/>
                <a:cs typeface="Cabin"/>
                <a:sym typeface="Cabin"/>
              </a:rPr>
              <a:t>Xây dựng:</a:t>
            </a:r>
          </a:p>
          <a:p>
            <a:pPr marL="0" lvl="0" indent="0" algn="l">
              <a:lnSpc>
                <a:spcPts val="3600"/>
              </a:lnSpc>
              <a:spcBef>
                <a:spcPct val="0"/>
              </a:spcBef>
            </a:pPr>
            <a:r>
              <a:rPr lang="en-US" sz="2400">
                <a:solidFill>
                  <a:srgbClr val="FDFCF5"/>
                </a:solidFill>
                <a:latin typeface="Cabin"/>
                <a:ea typeface="Cabin"/>
                <a:cs typeface="Cabin"/>
                <a:sym typeface="Cabin"/>
              </a:rPr>
              <a:t>Kiểm định:</a:t>
            </a:r>
          </a:p>
        </p:txBody>
      </p:sp>
      <p:grpSp>
        <p:nvGrpSpPr>
          <p:cNvPr id="29" name="Group 29"/>
          <p:cNvGrpSpPr/>
          <p:nvPr/>
        </p:nvGrpSpPr>
        <p:grpSpPr>
          <a:xfrm>
            <a:off x="8195699" y="7717268"/>
            <a:ext cx="5072203" cy="691228"/>
            <a:chOff x="0" y="0"/>
            <a:chExt cx="2379155" cy="324226"/>
          </a:xfrm>
        </p:grpSpPr>
        <p:sp>
          <p:nvSpPr>
            <p:cNvPr id="30" name="Freeform 30"/>
            <p:cNvSpPr/>
            <p:nvPr/>
          </p:nvSpPr>
          <p:spPr>
            <a:xfrm>
              <a:off x="0" y="0"/>
              <a:ext cx="2379155" cy="324226"/>
            </a:xfrm>
            <a:custGeom>
              <a:avLst/>
              <a:gdLst/>
              <a:ahLst/>
              <a:cxnLst/>
              <a:rect l="l" t="t" r="r" b="b"/>
              <a:pathLst>
                <a:path w="2379155" h="324226">
                  <a:moveTo>
                    <a:pt x="61054" y="0"/>
                  </a:moveTo>
                  <a:lnTo>
                    <a:pt x="2318101" y="0"/>
                  </a:lnTo>
                  <a:cubicBezTo>
                    <a:pt x="2351820" y="0"/>
                    <a:pt x="2379155" y="27335"/>
                    <a:pt x="2379155" y="61054"/>
                  </a:cubicBezTo>
                  <a:lnTo>
                    <a:pt x="2379155" y="263172"/>
                  </a:lnTo>
                  <a:cubicBezTo>
                    <a:pt x="2379155" y="296891"/>
                    <a:pt x="2351820" y="324226"/>
                    <a:pt x="2318101" y="324226"/>
                  </a:cubicBezTo>
                  <a:lnTo>
                    <a:pt x="61054" y="324226"/>
                  </a:lnTo>
                  <a:cubicBezTo>
                    <a:pt x="27335" y="324226"/>
                    <a:pt x="0" y="296891"/>
                    <a:pt x="0" y="263172"/>
                  </a:cubicBezTo>
                  <a:lnTo>
                    <a:pt x="0" y="61054"/>
                  </a:lnTo>
                  <a:cubicBezTo>
                    <a:pt x="0" y="27335"/>
                    <a:pt x="27335" y="0"/>
                    <a:pt x="61054" y="0"/>
                  </a:cubicBezTo>
                  <a:close/>
                </a:path>
              </a:pathLst>
            </a:custGeom>
            <a:solidFill>
              <a:srgbClr val="FFB001"/>
            </a:solidFill>
          </p:spPr>
        </p:sp>
        <p:sp>
          <p:nvSpPr>
            <p:cNvPr id="31" name="TextBox 31"/>
            <p:cNvSpPr txBox="1"/>
            <p:nvPr/>
          </p:nvSpPr>
          <p:spPr>
            <a:xfrm>
              <a:off x="0" y="-28575"/>
              <a:ext cx="2379155" cy="352801"/>
            </a:xfrm>
            <a:prstGeom prst="rect">
              <a:avLst/>
            </a:prstGeom>
          </p:spPr>
          <p:txBody>
            <a:bodyPr lIns="45197" tIns="45197" rIns="45197" bIns="45197" rtlCol="0" anchor="ctr"/>
            <a:lstStyle/>
            <a:p>
              <a:pPr algn="ctr">
                <a:lnSpc>
                  <a:spcPts val="2799"/>
                </a:lnSpc>
              </a:pPr>
              <a:endParaRPr/>
            </a:p>
          </p:txBody>
        </p:sp>
      </p:grpSp>
      <p:sp>
        <p:nvSpPr>
          <p:cNvPr id="32" name="TextBox 32"/>
          <p:cNvSpPr txBox="1"/>
          <p:nvPr/>
        </p:nvSpPr>
        <p:spPr>
          <a:xfrm>
            <a:off x="8417962" y="7793077"/>
            <a:ext cx="5113797" cy="523875"/>
          </a:xfrm>
          <a:prstGeom prst="rect">
            <a:avLst/>
          </a:prstGeom>
        </p:spPr>
        <p:txBody>
          <a:bodyPr lIns="0" tIns="0" rIns="0" bIns="0" rtlCol="0" anchor="t">
            <a:spAutoFit/>
          </a:bodyPr>
          <a:lstStyle/>
          <a:p>
            <a:pPr algn="l">
              <a:lnSpc>
                <a:spcPts val="4200"/>
              </a:lnSpc>
            </a:pPr>
            <a:r>
              <a:rPr lang="en-US" sz="3000">
                <a:solidFill>
                  <a:srgbClr val="FFFBEB"/>
                </a:solidFill>
                <a:latin typeface="Cabin Bold"/>
                <a:ea typeface="Cabin Bold"/>
                <a:cs typeface="Cabin Bold"/>
                <a:sym typeface="Cabin Bold"/>
              </a:rPr>
              <a:t>Xây dựng website</a:t>
            </a:r>
          </a:p>
        </p:txBody>
      </p:sp>
      <p:sp>
        <p:nvSpPr>
          <p:cNvPr id="33" name="Freeform 33"/>
          <p:cNvSpPr/>
          <p:nvPr/>
        </p:nvSpPr>
        <p:spPr>
          <a:xfrm>
            <a:off x="13653826" y="9814091"/>
            <a:ext cx="360020" cy="170191"/>
          </a:xfrm>
          <a:custGeom>
            <a:avLst/>
            <a:gdLst/>
            <a:ahLst/>
            <a:cxnLst/>
            <a:rect l="l" t="t" r="r" b="b"/>
            <a:pathLst>
              <a:path w="360020" h="170191">
                <a:moveTo>
                  <a:pt x="0" y="0"/>
                </a:moveTo>
                <a:lnTo>
                  <a:pt x="360020" y="0"/>
                </a:lnTo>
                <a:lnTo>
                  <a:pt x="360020" y="170191"/>
                </a:lnTo>
                <a:lnTo>
                  <a:pt x="0" y="1701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TextBox 34"/>
          <p:cNvSpPr txBox="1"/>
          <p:nvPr/>
        </p:nvSpPr>
        <p:spPr>
          <a:xfrm>
            <a:off x="14196751" y="9736364"/>
            <a:ext cx="3709334" cy="280616"/>
          </a:xfrm>
          <a:prstGeom prst="rect">
            <a:avLst/>
          </a:prstGeom>
        </p:spPr>
        <p:txBody>
          <a:bodyPr lIns="0" tIns="0" rIns="0" bIns="0" rtlCol="0" anchor="t">
            <a:spAutoFit/>
          </a:bodyPr>
          <a:lstStyle/>
          <a:p>
            <a:pPr algn="l">
              <a:lnSpc>
                <a:spcPts val="2380"/>
              </a:lnSpc>
            </a:pPr>
            <a:r>
              <a:rPr lang="en-US" sz="1700" u="sng">
                <a:solidFill>
                  <a:srgbClr val="000000"/>
                </a:solidFill>
                <a:latin typeface="Cabin Bold"/>
                <a:ea typeface="Cabin Bold"/>
                <a:cs typeface="Cabin Bold"/>
                <a:sym typeface="Cabin Bold"/>
                <a:hlinkClick r:id="rId8" action="ppaction://hlinksldjump"/>
              </a:rPr>
              <a:t>QUAY LẠI TRANG CHƯƠNG TRÌNH</a:t>
            </a:r>
          </a:p>
        </p:txBody>
      </p:sp>
      <p:grpSp>
        <p:nvGrpSpPr>
          <p:cNvPr id="35" name="Group 35"/>
          <p:cNvGrpSpPr/>
          <p:nvPr/>
        </p:nvGrpSpPr>
        <p:grpSpPr>
          <a:xfrm rot="5400000">
            <a:off x="11779006" y="2200219"/>
            <a:ext cx="1076160" cy="9361177"/>
            <a:chOff x="0" y="0"/>
            <a:chExt cx="449107" cy="3906638"/>
          </a:xfrm>
        </p:grpSpPr>
        <p:sp>
          <p:nvSpPr>
            <p:cNvPr id="36" name="Freeform 36"/>
            <p:cNvSpPr/>
            <p:nvPr/>
          </p:nvSpPr>
          <p:spPr>
            <a:xfrm>
              <a:off x="0" y="0"/>
              <a:ext cx="449107" cy="3906638"/>
            </a:xfrm>
            <a:custGeom>
              <a:avLst/>
              <a:gdLst/>
              <a:ahLst/>
              <a:cxnLst/>
              <a:rect l="l" t="t" r="r" b="b"/>
              <a:pathLst>
                <a:path w="449107" h="3906638">
                  <a:moveTo>
                    <a:pt x="224553" y="0"/>
                  </a:moveTo>
                  <a:lnTo>
                    <a:pt x="224553" y="0"/>
                  </a:lnTo>
                  <a:cubicBezTo>
                    <a:pt x="348571" y="0"/>
                    <a:pt x="449107" y="100536"/>
                    <a:pt x="449107" y="224553"/>
                  </a:cubicBezTo>
                  <a:lnTo>
                    <a:pt x="449107" y="3682085"/>
                  </a:lnTo>
                  <a:cubicBezTo>
                    <a:pt x="449107" y="3741640"/>
                    <a:pt x="425448" y="3798756"/>
                    <a:pt x="383336" y="3840868"/>
                  </a:cubicBezTo>
                  <a:cubicBezTo>
                    <a:pt x="341225" y="3882980"/>
                    <a:pt x="284109" y="3906638"/>
                    <a:pt x="224553" y="3906638"/>
                  </a:cubicBezTo>
                  <a:lnTo>
                    <a:pt x="224553" y="3906638"/>
                  </a:lnTo>
                  <a:cubicBezTo>
                    <a:pt x="100536" y="3906638"/>
                    <a:pt x="0" y="3806102"/>
                    <a:pt x="0" y="3682085"/>
                  </a:cubicBezTo>
                  <a:lnTo>
                    <a:pt x="0" y="224553"/>
                  </a:lnTo>
                  <a:cubicBezTo>
                    <a:pt x="0" y="164998"/>
                    <a:pt x="23658" y="107882"/>
                    <a:pt x="65770" y="65770"/>
                  </a:cubicBezTo>
                  <a:cubicBezTo>
                    <a:pt x="107882" y="23658"/>
                    <a:pt x="164998" y="0"/>
                    <a:pt x="224553" y="0"/>
                  </a:cubicBezTo>
                  <a:close/>
                </a:path>
              </a:pathLst>
            </a:custGeom>
            <a:solidFill>
              <a:srgbClr val="000000">
                <a:alpha val="0"/>
              </a:srgbClr>
            </a:solidFill>
            <a:ln w="38100" cap="rnd">
              <a:solidFill>
                <a:srgbClr val="315186"/>
              </a:solidFill>
              <a:prstDash val="solid"/>
              <a:round/>
            </a:ln>
          </p:spPr>
        </p:sp>
        <p:sp>
          <p:nvSpPr>
            <p:cNvPr id="37" name="TextBox 37"/>
            <p:cNvSpPr txBox="1"/>
            <p:nvPr/>
          </p:nvSpPr>
          <p:spPr>
            <a:xfrm>
              <a:off x="0" y="-38100"/>
              <a:ext cx="449107" cy="394473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8" name="TextBox 38"/>
          <p:cNvSpPr txBox="1"/>
          <p:nvPr/>
        </p:nvSpPr>
        <p:spPr>
          <a:xfrm>
            <a:off x="8163352" y="6696372"/>
            <a:ext cx="6595151" cy="441960"/>
          </a:xfrm>
          <a:prstGeom prst="rect">
            <a:avLst/>
          </a:prstGeom>
        </p:spPr>
        <p:txBody>
          <a:bodyPr lIns="0" tIns="0" rIns="0" bIns="0" rtlCol="0" anchor="t">
            <a:spAutoFit/>
          </a:bodyPr>
          <a:lstStyle/>
          <a:p>
            <a:pPr marL="0" lvl="0" indent="0" algn="l">
              <a:lnSpc>
                <a:spcPts val="3600"/>
              </a:lnSpc>
              <a:spcBef>
                <a:spcPct val="0"/>
              </a:spcBef>
            </a:pPr>
            <a:r>
              <a:rPr lang="en-US" sz="2400">
                <a:solidFill>
                  <a:srgbClr val="000000"/>
                </a:solidFill>
                <a:latin typeface="Cabin"/>
                <a:ea typeface="Cabin"/>
                <a:cs typeface="Cabin"/>
                <a:sym typeface="Cabin"/>
              </a:rPr>
              <a:t>Thiết kế cơ sở dữ liệu trên SQL Server</a:t>
            </a:r>
          </a:p>
        </p:txBody>
      </p:sp>
      <p:grpSp>
        <p:nvGrpSpPr>
          <p:cNvPr id="39" name="Group 39"/>
          <p:cNvGrpSpPr/>
          <p:nvPr/>
        </p:nvGrpSpPr>
        <p:grpSpPr>
          <a:xfrm>
            <a:off x="8201567" y="6035355"/>
            <a:ext cx="4200043" cy="672261"/>
            <a:chOff x="0" y="0"/>
            <a:chExt cx="1970062" cy="315329"/>
          </a:xfrm>
        </p:grpSpPr>
        <p:sp>
          <p:nvSpPr>
            <p:cNvPr id="40" name="Freeform 40"/>
            <p:cNvSpPr/>
            <p:nvPr/>
          </p:nvSpPr>
          <p:spPr>
            <a:xfrm>
              <a:off x="0" y="0"/>
              <a:ext cx="1970062" cy="315329"/>
            </a:xfrm>
            <a:custGeom>
              <a:avLst/>
              <a:gdLst/>
              <a:ahLst/>
              <a:cxnLst/>
              <a:rect l="l" t="t" r="r" b="b"/>
              <a:pathLst>
                <a:path w="1970062" h="315329">
                  <a:moveTo>
                    <a:pt x="73732" y="0"/>
                  </a:moveTo>
                  <a:lnTo>
                    <a:pt x="1896330" y="0"/>
                  </a:lnTo>
                  <a:cubicBezTo>
                    <a:pt x="1937051" y="0"/>
                    <a:pt x="1970062" y="33011"/>
                    <a:pt x="1970062" y="73732"/>
                  </a:cubicBezTo>
                  <a:lnTo>
                    <a:pt x="1970062" y="241597"/>
                  </a:lnTo>
                  <a:cubicBezTo>
                    <a:pt x="1970062" y="282318"/>
                    <a:pt x="1937051" y="315329"/>
                    <a:pt x="1896330" y="315329"/>
                  </a:cubicBezTo>
                  <a:lnTo>
                    <a:pt x="73732" y="315329"/>
                  </a:lnTo>
                  <a:cubicBezTo>
                    <a:pt x="54177" y="315329"/>
                    <a:pt x="35423" y="307561"/>
                    <a:pt x="21596" y="293734"/>
                  </a:cubicBezTo>
                  <a:cubicBezTo>
                    <a:pt x="7768" y="279906"/>
                    <a:pt x="0" y="261152"/>
                    <a:pt x="0" y="241597"/>
                  </a:cubicBezTo>
                  <a:lnTo>
                    <a:pt x="0" y="73732"/>
                  </a:lnTo>
                  <a:cubicBezTo>
                    <a:pt x="0" y="33011"/>
                    <a:pt x="33011" y="0"/>
                    <a:pt x="73732" y="0"/>
                  </a:cubicBezTo>
                  <a:close/>
                </a:path>
              </a:pathLst>
            </a:custGeom>
            <a:solidFill>
              <a:srgbClr val="213A63"/>
            </a:solidFill>
          </p:spPr>
        </p:sp>
        <p:sp>
          <p:nvSpPr>
            <p:cNvPr id="41" name="TextBox 41"/>
            <p:cNvSpPr txBox="1"/>
            <p:nvPr/>
          </p:nvSpPr>
          <p:spPr>
            <a:xfrm>
              <a:off x="0" y="-28575"/>
              <a:ext cx="1970062" cy="343904"/>
            </a:xfrm>
            <a:prstGeom prst="rect">
              <a:avLst/>
            </a:prstGeom>
          </p:spPr>
          <p:txBody>
            <a:bodyPr lIns="45197" tIns="45197" rIns="45197" bIns="45197" rtlCol="0" anchor="ctr"/>
            <a:lstStyle/>
            <a:p>
              <a:pPr algn="ctr">
                <a:lnSpc>
                  <a:spcPts val="2799"/>
                </a:lnSpc>
              </a:pPr>
              <a:endParaRPr/>
            </a:p>
          </p:txBody>
        </p:sp>
      </p:grpSp>
      <p:sp>
        <p:nvSpPr>
          <p:cNvPr id="42" name="TextBox 42"/>
          <p:cNvSpPr txBox="1"/>
          <p:nvPr/>
        </p:nvSpPr>
        <p:spPr>
          <a:xfrm>
            <a:off x="8417962" y="6154343"/>
            <a:ext cx="4200043" cy="396184"/>
          </a:xfrm>
          <a:prstGeom prst="rect">
            <a:avLst/>
          </a:prstGeom>
        </p:spPr>
        <p:txBody>
          <a:bodyPr lIns="0" tIns="0" rIns="0" bIns="0" rtlCol="0" anchor="t">
            <a:spAutoFit/>
          </a:bodyPr>
          <a:lstStyle/>
          <a:p>
            <a:pPr algn="l">
              <a:lnSpc>
                <a:spcPts val="3363"/>
              </a:lnSpc>
            </a:pPr>
            <a:r>
              <a:rPr lang="en-US" sz="2402">
                <a:solidFill>
                  <a:srgbClr val="FFFBEB"/>
                </a:solidFill>
                <a:latin typeface="Cabin Bold"/>
                <a:ea typeface="Cabin Bold"/>
                <a:cs typeface="Cabin Bold"/>
                <a:sym typeface="Cabin Bold"/>
              </a:rPr>
              <a:t>Xây dựng cơ sở dữ liệu</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CF5"/>
        </a:solidFill>
        <a:effectLst/>
      </p:bgPr>
    </p:bg>
    <p:spTree>
      <p:nvGrpSpPr>
        <p:cNvPr id="1" name=""/>
        <p:cNvGrpSpPr/>
        <p:nvPr/>
      </p:nvGrpSpPr>
      <p:grpSpPr>
        <a:xfrm>
          <a:off x="0" y="0"/>
          <a:ext cx="0" cy="0"/>
          <a:chOff x="0" y="0"/>
          <a:chExt cx="0" cy="0"/>
        </a:xfrm>
      </p:grpSpPr>
      <p:grpSp>
        <p:nvGrpSpPr>
          <p:cNvPr id="2" name="Group 2"/>
          <p:cNvGrpSpPr/>
          <p:nvPr/>
        </p:nvGrpSpPr>
        <p:grpSpPr>
          <a:xfrm>
            <a:off x="4116967" y="266880"/>
            <a:ext cx="9194181" cy="1346251"/>
            <a:chOff x="0" y="0"/>
            <a:chExt cx="2959766" cy="433381"/>
          </a:xfrm>
        </p:grpSpPr>
        <p:sp>
          <p:nvSpPr>
            <p:cNvPr id="3" name="Freeform 3"/>
            <p:cNvSpPr/>
            <p:nvPr/>
          </p:nvSpPr>
          <p:spPr>
            <a:xfrm>
              <a:off x="0" y="0"/>
              <a:ext cx="2959765" cy="433381"/>
            </a:xfrm>
            <a:custGeom>
              <a:avLst/>
              <a:gdLst/>
              <a:ahLst/>
              <a:cxnLst/>
              <a:rect l="l" t="t" r="r" b="b"/>
              <a:pathLst>
                <a:path w="2959765" h="433381">
                  <a:moveTo>
                    <a:pt x="79152" y="0"/>
                  </a:moveTo>
                  <a:lnTo>
                    <a:pt x="2880613" y="0"/>
                  </a:lnTo>
                  <a:cubicBezTo>
                    <a:pt x="2901606" y="0"/>
                    <a:pt x="2921738" y="8339"/>
                    <a:pt x="2936582" y="23183"/>
                  </a:cubicBezTo>
                  <a:cubicBezTo>
                    <a:pt x="2951426" y="38027"/>
                    <a:pt x="2959765" y="58160"/>
                    <a:pt x="2959765" y="79152"/>
                  </a:cubicBezTo>
                  <a:lnTo>
                    <a:pt x="2959765" y="354229"/>
                  </a:lnTo>
                  <a:cubicBezTo>
                    <a:pt x="2959765" y="375222"/>
                    <a:pt x="2951426" y="395354"/>
                    <a:pt x="2936582" y="410198"/>
                  </a:cubicBezTo>
                  <a:cubicBezTo>
                    <a:pt x="2921738" y="425042"/>
                    <a:pt x="2901606" y="433381"/>
                    <a:pt x="2880613" y="433381"/>
                  </a:cubicBezTo>
                  <a:lnTo>
                    <a:pt x="79152" y="433381"/>
                  </a:lnTo>
                  <a:cubicBezTo>
                    <a:pt x="58160" y="433381"/>
                    <a:pt x="38027" y="425042"/>
                    <a:pt x="23183" y="410198"/>
                  </a:cubicBezTo>
                  <a:cubicBezTo>
                    <a:pt x="8339" y="395354"/>
                    <a:pt x="0" y="375222"/>
                    <a:pt x="0" y="354229"/>
                  </a:cubicBezTo>
                  <a:lnTo>
                    <a:pt x="0" y="79152"/>
                  </a:lnTo>
                  <a:cubicBezTo>
                    <a:pt x="0" y="58160"/>
                    <a:pt x="8339" y="38027"/>
                    <a:pt x="23183" y="23183"/>
                  </a:cubicBezTo>
                  <a:cubicBezTo>
                    <a:pt x="38027" y="8339"/>
                    <a:pt x="58160" y="0"/>
                    <a:pt x="79152" y="0"/>
                  </a:cubicBezTo>
                  <a:close/>
                </a:path>
              </a:pathLst>
            </a:custGeom>
            <a:solidFill>
              <a:srgbClr val="000000">
                <a:alpha val="0"/>
              </a:srgbClr>
            </a:solidFill>
            <a:ln w="47625" cap="rnd">
              <a:solidFill>
                <a:srgbClr val="FFB001"/>
              </a:solidFill>
              <a:prstDash val="solid"/>
              <a:round/>
            </a:ln>
          </p:spPr>
        </p:sp>
        <p:sp>
          <p:nvSpPr>
            <p:cNvPr id="4" name="TextBox 4"/>
            <p:cNvSpPr txBox="1"/>
            <p:nvPr/>
          </p:nvSpPr>
          <p:spPr>
            <a:xfrm>
              <a:off x="0" y="-104775"/>
              <a:ext cx="2959766" cy="538156"/>
            </a:xfrm>
            <a:prstGeom prst="rect">
              <a:avLst/>
            </a:prstGeom>
          </p:spPr>
          <p:txBody>
            <a:bodyPr lIns="50800" tIns="50800" rIns="50800" bIns="50800" rtlCol="0" anchor="ctr"/>
            <a:lstStyle/>
            <a:p>
              <a:pPr algn="ctr">
                <a:lnSpc>
                  <a:spcPts val="7840"/>
                </a:lnSpc>
              </a:pPr>
              <a:r>
                <a:rPr lang="en-US" sz="5600">
                  <a:solidFill>
                    <a:srgbClr val="FFB001"/>
                  </a:solidFill>
                  <a:latin typeface="Cabin Bold"/>
                  <a:ea typeface="Cabin Bold"/>
                  <a:cs typeface="Cabin Bold"/>
                  <a:sym typeface="Cabin Bold"/>
                </a:rPr>
                <a:t>Xây dựng website</a:t>
              </a:r>
            </a:p>
          </p:txBody>
        </p:sp>
      </p:grpSp>
      <p:grpSp>
        <p:nvGrpSpPr>
          <p:cNvPr id="5" name="Group 5"/>
          <p:cNvGrpSpPr/>
          <p:nvPr/>
        </p:nvGrpSpPr>
        <p:grpSpPr>
          <a:xfrm rot="5400000">
            <a:off x="1596769" y="1095297"/>
            <a:ext cx="6691266" cy="8403195"/>
            <a:chOff x="0" y="0"/>
            <a:chExt cx="2792422" cy="3506850"/>
          </a:xfrm>
        </p:grpSpPr>
        <p:sp>
          <p:nvSpPr>
            <p:cNvPr id="6" name="Freeform 6"/>
            <p:cNvSpPr/>
            <p:nvPr/>
          </p:nvSpPr>
          <p:spPr>
            <a:xfrm>
              <a:off x="0" y="0"/>
              <a:ext cx="2792422" cy="3506850"/>
            </a:xfrm>
            <a:custGeom>
              <a:avLst/>
              <a:gdLst/>
              <a:ahLst/>
              <a:cxnLst/>
              <a:rect l="l" t="t" r="r" b="b"/>
              <a:pathLst>
                <a:path w="2792422" h="3506850">
                  <a:moveTo>
                    <a:pt x="59008" y="0"/>
                  </a:moveTo>
                  <a:lnTo>
                    <a:pt x="2733414" y="0"/>
                  </a:lnTo>
                  <a:cubicBezTo>
                    <a:pt x="2766003" y="0"/>
                    <a:pt x="2792422" y="26419"/>
                    <a:pt x="2792422" y="59008"/>
                  </a:cubicBezTo>
                  <a:lnTo>
                    <a:pt x="2792422" y="3447842"/>
                  </a:lnTo>
                  <a:cubicBezTo>
                    <a:pt x="2792422" y="3463492"/>
                    <a:pt x="2786205" y="3478501"/>
                    <a:pt x="2775139" y="3489567"/>
                  </a:cubicBezTo>
                  <a:cubicBezTo>
                    <a:pt x="2764073" y="3500633"/>
                    <a:pt x="2749064" y="3506850"/>
                    <a:pt x="2733414" y="3506850"/>
                  </a:cubicBezTo>
                  <a:lnTo>
                    <a:pt x="59008" y="3506850"/>
                  </a:lnTo>
                  <a:cubicBezTo>
                    <a:pt x="43358" y="3506850"/>
                    <a:pt x="28349" y="3500633"/>
                    <a:pt x="17283" y="3489567"/>
                  </a:cubicBezTo>
                  <a:cubicBezTo>
                    <a:pt x="6217" y="3478501"/>
                    <a:pt x="0" y="3463492"/>
                    <a:pt x="0" y="3447842"/>
                  </a:cubicBezTo>
                  <a:lnTo>
                    <a:pt x="0" y="59008"/>
                  </a:lnTo>
                  <a:cubicBezTo>
                    <a:pt x="0" y="43358"/>
                    <a:pt x="6217" y="28349"/>
                    <a:pt x="17283" y="17283"/>
                  </a:cubicBezTo>
                  <a:cubicBezTo>
                    <a:pt x="28349" y="6217"/>
                    <a:pt x="43358" y="0"/>
                    <a:pt x="59008" y="0"/>
                  </a:cubicBezTo>
                  <a:close/>
                </a:path>
              </a:pathLst>
            </a:custGeom>
            <a:solidFill>
              <a:srgbClr val="000000">
                <a:alpha val="0"/>
              </a:srgbClr>
            </a:solidFill>
            <a:ln w="38100" cap="rnd">
              <a:solidFill>
                <a:srgbClr val="F18403"/>
              </a:solidFill>
              <a:prstDash val="solid"/>
              <a:round/>
            </a:ln>
          </p:spPr>
        </p:sp>
        <p:sp>
          <p:nvSpPr>
            <p:cNvPr id="7" name="TextBox 7"/>
            <p:cNvSpPr txBox="1"/>
            <p:nvPr/>
          </p:nvSpPr>
          <p:spPr>
            <a:xfrm>
              <a:off x="0" y="-38100"/>
              <a:ext cx="2792422" cy="354495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TextBox 8"/>
          <p:cNvSpPr txBox="1"/>
          <p:nvPr/>
        </p:nvSpPr>
        <p:spPr>
          <a:xfrm>
            <a:off x="740805" y="2134358"/>
            <a:ext cx="8018799" cy="1653448"/>
          </a:xfrm>
          <a:prstGeom prst="rect">
            <a:avLst/>
          </a:prstGeom>
        </p:spPr>
        <p:txBody>
          <a:bodyPr lIns="0" tIns="0" rIns="0" bIns="0" rtlCol="0" anchor="t">
            <a:spAutoFit/>
          </a:bodyPr>
          <a:lstStyle/>
          <a:p>
            <a:pPr algn="just">
              <a:lnSpc>
                <a:spcPts val="3505"/>
              </a:lnSpc>
            </a:pPr>
            <a:r>
              <a:rPr lang="en-US" sz="2503">
                <a:solidFill>
                  <a:srgbClr val="000000"/>
                </a:solidFill>
                <a:latin typeface="Cabin Bold"/>
                <a:ea typeface="Cabin Bold"/>
                <a:cs typeface="Cabin Bold"/>
                <a:sym typeface="Cabin Bold"/>
              </a:rPr>
              <a:t>     B1.  Chọn mô hình</a:t>
            </a:r>
          </a:p>
          <a:p>
            <a:pPr algn="just">
              <a:lnSpc>
                <a:spcPts val="3225"/>
              </a:lnSpc>
            </a:pPr>
            <a:endParaRPr lang="en-US" sz="2503">
              <a:solidFill>
                <a:srgbClr val="000000"/>
              </a:solidFill>
              <a:latin typeface="Cabin Bold"/>
              <a:ea typeface="Cabin Bold"/>
              <a:cs typeface="Cabin Bold"/>
              <a:sym typeface="Cabin Bold"/>
            </a:endParaRPr>
          </a:p>
          <a:p>
            <a:pPr marL="497349" lvl="1" indent="-248675" algn="just">
              <a:lnSpc>
                <a:spcPts val="3225"/>
              </a:lnSpc>
              <a:buFont typeface="Arial"/>
              <a:buChar char="•"/>
            </a:pPr>
            <a:r>
              <a:rPr lang="en-US" sz="2303">
                <a:solidFill>
                  <a:srgbClr val="000000"/>
                </a:solidFill>
                <a:latin typeface="Cabin Bold"/>
                <a:ea typeface="Cabin Bold"/>
                <a:cs typeface="Cabin Bold"/>
                <a:sym typeface="Cabin Bold"/>
              </a:rPr>
              <a:t>M-V-C:</a:t>
            </a:r>
          </a:p>
          <a:p>
            <a:pPr algn="ctr">
              <a:lnSpc>
                <a:spcPts val="3225"/>
              </a:lnSpc>
              <a:spcBef>
                <a:spcPct val="0"/>
              </a:spcBef>
            </a:pPr>
            <a:r>
              <a:rPr lang="en-US" sz="2303">
                <a:solidFill>
                  <a:srgbClr val="000000"/>
                </a:solidFill>
                <a:latin typeface="Cabin Bold"/>
                <a:ea typeface="Cabin Bold"/>
                <a:cs typeface="Cabin Bold"/>
                <a:sym typeface="Cabin Bold"/>
              </a:rPr>
              <a:t>       </a:t>
            </a:r>
          </a:p>
        </p:txBody>
      </p:sp>
      <p:sp>
        <p:nvSpPr>
          <p:cNvPr id="9" name="AutoShape 9"/>
          <p:cNvSpPr/>
          <p:nvPr/>
        </p:nvSpPr>
        <p:spPr>
          <a:xfrm flipH="1">
            <a:off x="1125201" y="2755805"/>
            <a:ext cx="6762886" cy="0"/>
          </a:xfrm>
          <a:prstGeom prst="line">
            <a:avLst/>
          </a:prstGeom>
          <a:ln w="38100" cap="flat">
            <a:solidFill>
              <a:srgbClr val="000000"/>
            </a:solidFill>
            <a:prstDash val="solid"/>
            <a:headEnd type="none" w="sm" len="sm"/>
            <a:tailEnd type="none" w="sm" len="sm"/>
          </a:ln>
        </p:spPr>
      </p:sp>
      <p:sp>
        <p:nvSpPr>
          <p:cNvPr id="10" name="Freeform 10"/>
          <p:cNvSpPr/>
          <p:nvPr/>
        </p:nvSpPr>
        <p:spPr>
          <a:xfrm>
            <a:off x="1125201" y="3545425"/>
            <a:ext cx="6091451" cy="4834485"/>
          </a:xfrm>
          <a:custGeom>
            <a:avLst/>
            <a:gdLst/>
            <a:ahLst/>
            <a:cxnLst/>
            <a:rect l="l" t="t" r="r" b="b"/>
            <a:pathLst>
              <a:path w="6091451" h="4834485">
                <a:moveTo>
                  <a:pt x="0" y="0"/>
                </a:moveTo>
                <a:lnTo>
                  <a:pt x="6091451" y="0"/>
                </a:lnTo>
                <a:lnTo>
                  <a:pt x="6091451" y="4834485"/>
                </a:lnTo>
                <a:lnTo>
                  <a:pt x="0" y="4834485"/>
                </a:lnTo>
                <a:lnTo>
                  <a:pt x="0" y="0"/>
                </a:lnTo>
                <a:close/>
              </a:path>
            </a:pathLst>
          </a:custGeom>
          <a:blipFill>
            <a:blip r:embed="rId2"/>
            <a:stretch>
              <a:fillRect/>
            </a:stretch>
          </a:blipFill>
        </p:spPr>
      </p:sp>
      <p:grpSp>
        <p:nvGrpSpPr>
          <p:cNvPr id="11" name="Group 11"/>
          <p:cNvGrpSpPr/>
          <p:nvPr/>
        </p:nvGrpSpPr>
        <p:grpSpPr>
          <a:xfrm rot="5400000">
            <a:off x="10208229" y="1287495"/>
            <a:ext cx="6691266" cy="8018799"/>
            <a:chOff x="0" y="0"/>
            <a:chExt cx="2792422" cy="3346432"/>
          </a:xfrm>
        </p:grpSpPr>
        <p:sp>
          <p:nvSpPr>
            <p:cNvPr id="12" name="Freeform 12"/>
            <p:cNvSpPr/>
            <p:nvPr/>
          </p:nvSpPr>
          <p:spPr>
            <a:xfrm>
              <a:off x="0" y="0"/>
              <a:ext cx="2792422" cy="3346432"/>
            </a:xfrm>
            <a:custGeom>
              <a:avLst/>
              <a:gdLst/>
              <a:ahLst/>
              <a:cxnLst/>
              <a:rect l="l" t="t" r="r" b="b"/>
              <a:pathLst>
                <a:path w="2792422" h="3346432">
                  <a:moveTo>
                    <a:pt x="59008" y="0"/>
                  </a:moveTo>
                  <a:lnTo>
                    <a:pt x="2733414" y="0"/>
                  </a:lnTo>
                  <a:cubicBezTo>
                    <a:pt x="2766003" y="0"/>
                    <a:pt x="2792422" y="26419"/>
                    <a:pt x="2792422" y="59008"/>
                  </a:cubicBezTo>
                  <a:lnTo>
                    <a:pt x="2792422" y="3287424"/>
                  </a:lnTo>
                  <a:cubicBezTo>
                    <a:pt x="2792422" y="3303074"/>
                    <a:pt x="2786205" y="3318083"/>
                    <a:pt x="2775139" y="3329149"/>
                  </a:cubicBezTo>
                  <a:cubicBezTo>
                    <a:pt x="2764073" y="3340215"/>
                    <a:pt x="2749064" y="3346432"/>
                    <a:pt x="2733414" y="3346432"/>
                  </a:cubicBezTo>
                  <a:lnTo>
                    <a:pt x="59008" y="3346432"/>
                  </a:lnTo>
                  <a:cubicBezTo>
                    <a:pt x="43358" y="3346432"/>
                    <a:pt x="28349" y="3340215"/>
                    <a:pt x="17283" y="3329149"/>
                  </a:cubicBezTo>
                  <a:cubicBezTo>
                    <a:pt x="6217" y="3318083"/>
                    <a:pt x="0" y="3303074"/>
                    <a:pt x="0" y="3287424"/>
                  </a:cubicBezTo>
                  <a:lnTo>
                    <a:pt x="0" y="59008"/>
                  </a:lnTo>
                  <a:cubicBezTo>
                    <a:pt x="0" y="43358"/>
                    <a:pt x="6217" y="28349"/>
                    <a:pt x="17283" y="17283"/>
                  </a:cubicBezTo>
                  <a:cubicBezTo>
                    <a:pt x="28349" y="6217"/>
                    <a:pt x="43358" y="0"/>
                    <a:pt x="59008" y="0"/>
                  </a:cubicBezTo>
                  <a:close/>
                </a:path>
              </a:pathLst>
            </a:custGeom>
            <a:solidFill>
              <a:srgbClr val="000000">
                <a:alpha val="0"/>
              </a:srgbClr>
            </a:solidFill>
            <a:ln w="38100" cap="rnd">
              <a:solidFill>
                <a:srgbClr val="F18403"/>
              </a:solidFill>
              <a:prstDash val="solid"/>
              <a:round/>
            </a:ln>
          </p:spPr>
        </p:sp>
        <p:sp>
          <p:nvSpPr>
            <p:cNvPr id="13" name="TextBox 13"/>
            <p:cNvSpPr txBox="1"/>
            <p:nvPr/>
          </p:nvSpPr>
          <p:spPr>
            <a:xfrm>
              <a:off x="0" y="-38100"/>
              <a:ext cx="2792422" cy="33845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TextBox 14"/>
          <p:cNvSpPr txBox="1"/>
          <p:nvPr/>
        </p:nvSpPr>
        <p:spPr>
          <a:xfrm>
            <a:off x="9544462" y="2134358"/>
            <a:ext cx="8018799" cy="1653448"/>
          </a:xfrm>
          <a:prstGeom prst="rect">
            <a:avLst/>
          </a:prstGeom>
        </p:spPr>
        <p:txBody>
          <a:bodyPr lIns="0" tIns="0" rIns="0" bIns="0" rtlCol="0" anchor="t">
            <a:spAutoFit/>
          </a:bodyPr>
          <a:lstStyle/>
          <a:p>
            <a:pPr algn="just">
              <a:lnSpc>
                <a:spcPts val="3505"/>
              </a:lnSpc>
            </a:pPr>
            <a:r>
              <a:rPr lang="en-US" sz="2503">
                <a:solidFill>
                  <a:srgbClr val="000000"/>
                </a:solidFill>
                <a:latin typeface="Cabin Bold"/>
                <a:ea typeface="Cabin Bold"/>
                <a:cs typeface="Cabin Bold"/>
                <a:sym typeface="Cabin Bold"/>
              </a:rPr>
              <a:t>     B2. Chọn Framework</a:t>
            </a:r>
          </a:p>
          <a:p>
            <a:pPr algn="just">
              <a:lnSpc>
                <a:spcPts val="3225"/>
              </a:lnSpc>
            </a:pPr>
            <a:endParaRPr lang="en-US" sz="2503">
              <a:solidFill>
                <a:srgbClr val="000000"/>
              </a:solidFill>
              <a:latin typeface="Cabin Bold"/>
              <a:ea typeface="Cabin Bold"/>
              <a:cs typeface="Cabin Bold"/>
              <a:sym typeface="Cabin Bold"/>
            </a:endParaRPr>
          </a:p>
          <a:p>
            <a:pPr marL="497349" lvl="1" indent="-248675" algn="just">
              <a:lnSpc>
                <a:spcPts val="3225"/>
              </a:lnSpc>
              <a:buFont typeface="Arial"/>
              <a:buChar char="•"/>
            </a:pPr>
            <a:r>
              <a:rPr lang="en-US" sz="2303">
                <a:solidFill>
                  <a:srgbClr val="000000"/>
                </a:solidFill>
                <a:latin typeface="Cabin Bold"/>
                <a:ea typeface="Cabin Bold"/>
                <a:cs typeface="Cabin Bold"/>
                <a:sym typeface="Cabin Bold"/>
              </a:rPr>
              <a:t>Spring Boot Framework</a:t>
            </a:r>
          </a:p>
          <a:p>
            <a:pPr algn="ctr">
              <a:lnSpc>
                <a:spcPts val="3225"/>
              </a:lnSpc>
              <a:spcBef>
                <a:spcPct val="0"/>
              </a:spcBef>
            </a:pPr>
            <a:r>
              <a:rPr lang="en-US" sz="2303">
                <a:solidFill>
                  <a:srgbClr val="000000"/>
                </a:solidFill>
                <a:latin typeface="Cabin Bold"/>
                <a:ea typeface="Cabin Bold"/>
                <a:cs typeface="Cabin Bold"/>
                <a:sym typeface="Cabin Bold"/>
              </a:rPr>
              <a:t>    </a:t>
            </a:r>
          </a:p>
        </p:txBody>
      </p:sp>
      <p:sp>
        <p:nvSpPr>
          <p:cNvPr id="15" name="AutoShape 15"/>
          <p:cNvSpPr/>
          <p:nvPr/>
        </p:nvSpPr>
        <p:spPr>
          <a:xfrm flipH="1">
            <a:off x="9928859" y="2755805"/>
            <a:ext cx="6743831" cy="0"/>
          </a:xfrm>
          <a:prstGeom prst="line">
            <a:avLst/>
          </a:prstGeom>
          <a:ln w="38100" cap="flat">
            <a:solidFill>
              <a:srgbClr val="000000"/>
            </a:solidFill>
            <a:prstDash val="solid"/>
            <a:headEnd type="none" w="sm" len="sm"/>
            <a:tailEnd type="none" w="sm" len="sm"/>
          </a:ln>
        </p:spPr>
      </p:sp>
      <p:sp>
        <p:nvSpPr>
          <p:cNvPr id="16" name="Freeform 16"/>
          <p:cNvSpPr/>
          <p:nvPr/>
        </p:nvSpPr>
        <p:spPr>
          <a:xfrm>
            <a:off x="10057028" y="3896864"/>
            <a:ext cx="7202272" cy="2229661"/>
          </a:xfrm>
          <a:custGeom>
            <a:avLst/>
            <a:gdLst/>
            <a:ahLst/>
            <a:cxnLst/>
            <a:rect l="l" t="t" r="r" b="b"/>
            <a:pathLst>
              <a:path w="7202272" h="2229661">
                <a:moveTo>
                  <a:pt x="0" y="0"/>
                </a:moveTo>
                <a:lnTo>
                  <a:pt x="7202272" y="0"/>
                </a:lnTo>
                <a:lnTo>
                  <a:pt x="7202272" y="2229660"/>
                </a:lnTo>
                <a:lnTo>
                  <a:pt x="0" y="2229660"/>
                </a:lnTo>
                <a:lnTo>
                  <a:pt x="0" y="0"/>
                </a:lnTo>
                <a:close/>
              </a:path>
            </a:pathLst>
          </a:custGeom>
          <a:blipFill>
            <a:blip r:embed="rId3"/>
            <a:stretch>
              <a:fillRect t="-10870" b="-43186"/>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34938" y="3407789"/>
            <a:ext cx="13077932" cy="4566796"/>
          </a:xfrm>
          <a:prstGeom prst="rect">
            <a:avLst/>
          </a:prstGeom>
        </p:spPr>
        <p:txBody>
          <a:bodyPr lIns="0" tIns="0" rIns="0" bIns="0" rtlCol="0" anchor="t">
            <a:spAutoFit/>
          </a:bodyPr>
          <a:lstStyle/>
          <a:p>
            <a:pPr marL="0" lvl="0" indent="0" algn="ctr">
              <a:lnSpc>
                <a:spcPts val="33070"/>
              </a:lnSpc>
            </a:pPr>
            <a:r>
              <a:rPr lang="en-US" sz="37158">
                <a:solidFill>
                  <a:srgbClr val="B6F500"/>
                </a:solidFill>
                <a:latin typeface="Lava Pro Rough"/>
                <a:ea typeface="Lava Pro Rough"/>
                <a:cs typeface="Lava Pro Rough"/>
                <a:sym typeface="Lava Pro Rough"/>
              </a:rPr>
              <a:t>Demo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23311" y="1267026"/>
            <a:ext cx="4634607" cy="845562"/>
            <a:chOff x="0" y="0"/>
            <a:chExt cx="29445010" cy="5372100"/>
          </a:xfrm>
        </p:grpSpPr>
        <p:sp>
          <p:nvSpPr>
            <p:cNvPr id="3" name="Freeform 3"/>
            <p:cNvSpPr/>
            <p:nvPr/>
          </p:nvSpPr>
          <p:spPr>
            <a:xfrm>
              <a:off x="0" y="0"/>
              <a:ext cx="29445009" cy="5372100"/>
            </a:xfrm>
            <a:custGeom>
              <a:avLst/>
              <a:gdLst/>
              <a:ahLst/>
              <a:cxnLst/>
              <a:rect l="l" t="t" r="r" b="b"/>
              <a:pathLst>
                <a:path w="29445009" h="5372100">
                  <a:moveTo>
                    <a:pt x="27894341" y="0"/>
                  </a:moveTo>
                  <a:lnTo>
                    <a:pt x="1550670" y="0"/>
                  </a:lnTo>
                  <a:lnTo>
                    <a:pt x="0" y="2686050"/>
                  </a:lnTo>
                  <a:lnTo>
                    <a:pt x="1550670" y="5372100"/>
                  </a:lnTo>
                  <a:lnTo>
                    <a:pt x="27894341" y="5372100"/>
                  </a:lnTo>
                  <a:lnTo>
                    <a:pt x="29445009" y="2686050"/>
                  </a:lnTo>
                  <a:lnTo>
                    <a:pt x="27894341" y="0"/>
                  </a:lnTo>
                  <a:close/>
                </a:path>
              </a:pathLst>
            </a:custGeom>
            <a:solidFill>
              <a:srgbClr val="A066CB"/>
            </a:solidFill>
          </p:spPr>
        </p:sp>
      </p:grpSp>
      <p:grpSp>
        <p:nvGrpSpPr>
          <p:cNvPr id="4" name="Group 4"/>
          <p:cNvGrpSpPr/>
          <p:nvPr/>
        </p:nvGrpSpPr>
        <p:grpSpPr>
          <a:xfrm>
            <a:off x="11234066" y="1267026"/>
            <a:ext cx="4634607" cy="845562"/>
            <a:chOff x="0" y="0"/>
            <a:chExt cx="29445010" cy="5372100"/>
          </a:xfrm>
        </p:grpSpPr>
        <p:sp>
          <p:nvSpPr>
            <p:cNvPr id="5" name="Freeform 5"/>
            <p:cNvSpPr/>
            <p:nvPr/>
          </p:nvSpPr>
          <p:spPr>
            <a:xfrm>
              <a:off x="0" y="0"/>
              <a:ext cx="29445009" cy="5372100"/>
            </a:xfrm>
            <a:custGeom>
              <a:avLst/>
              <a:gdLst/>
              <a:ahLst/>
              <a:cxnLst/>
              <a:rect l="l" t="t" r="r" b="b"/>
              <a:pathLst>
                <a:path w="29445009" h="5372100">
                  <a:moveTo>
                    <a:pt x="27894341" y="0"/>
                  </a:moveTo>
                  <a:lnTo>
                    <a:pt x="1550670" y="0"/>
                  </a:lnTo>
                  <a:lnTo>
                    <a:pt x="0" y="2686050"/>
                  </a:lnTo>
                  <a:lnTo>
                    <a:pt x="1550670" y="5372100"/>
                  </a:lnTo>
                  <a:lnTo>
                    <a:pt x="27894341" y="5372100"/>
                  </a:lnTo>
                  <a:lnTo>
                    <a:pt x="29445009" y="2686050"/>
                  </a:lnTo>
                  <a:lnTo>
                    <a:pt x="27894341" y="0"/>
                  </a:lnTo>
                  <a:close/>
                </a:path>
              </a:pathLst>
            </a:custGeom>
            <a:solidFill>
              <a:srgbClr val="1836B2"/>
            </a:solidFill>
          </p:spPr>
        </p:sp>
      </p:grpSp>
      <p:sp>
        <p:nvSpPr>
          <p:cNvPr id="6" name="AutoShape 6"/>
          <p:cNvSpPr/>
          <p:nvPr/>
        </p:nvSpPr>
        <p:spPr>
          <a:xfrm>
            <a:off x="7189074" y="3001799"/>
            <a:ext cx="7577438" cy="24679"/>
          </a:xfrm>
          <a:prstGeom prst="line">
            <a:avLst/>
          </a:prstGeom>
          <a:ln w="9525" cap="flat">
            <a:solidFill>
              <a:srgbClr val="A6A6A6"/>
            </a:solidFill>
            <a:prstDash val="solid"/>
            <a:headEnd type="none" w="sm" len="sm"/>
            <a:tailEnd type="none" w="sm" len="sm"/>
          </a:ln>
        </p:spPr>
      </p:sp>
      <p:sp>
        <p:nvSpPr>
          <p:cNvPr id="7" name="AutoShape 7"/>
          <p:cNvSpPr/>
          <p:nvPr/>
        </p:nvSpPr>
        <p:spPr>
          <a:xfrm flipV="1">
            <a:off x="7189117" y="3461335"/>
            <a:ext cx="7577438" cy="43663"/>
          </a:xfrm>
          <a:prstGeom prst="line">
            <a:avLst/>
          </a:prstGeom>
          <a:ln w="9525" cap="flat">
            <a:solidFill>
              <a:srgbClr val="A6A6A6"/>
            </a:solidFill>
            <a:prstDash val="solid"/>
            <a:headEnd type="none" w="sm" len="sm"/>
            <a:tailEnd type="none" w="sm" len="sm"/>
          </a:ln>
        </p:spPr>
      </p:sp>
      <p:sp>
        <p:nvSpPr>
          <p:cNvPr id="8" name="AutoShape 8"/>
          <p:cNvSpPr/>
          <p:nvPr/>
        </p:nvSpPr>
        <p:spPr>
          <a:xfrm>
            <a:off x="7189117" y="3943911"/>
            <a:ext cx="7577438" cy="0"/>
          </a:xfrm>
          <a:prstGeom prst="line">
            <a:avLst/>
          </a:prstGeom>
          <a:ln w="9525" cap="flat">
            <a:solidFill>
              <a:srgbClr val="A6A6A6"/>
            </a:solidFill>
            <a:prstDash val="solid"/>
            <a:headEnd type="none" w="sm" len="sm"/>
            <a:tailEnd type="none" w="sm" len="sm"/>
          </a:ln>
        </p:spPr>
      </p:sp>
      <p:sp>
        <p:nvSpPr>
          <p:cNvPr id="9" name="TextBox 9"/>
          <p:cNvSpPr txBox="1"/>
          <p:nvPr/>
        </p:nvSpPr>
        <p:spPr>
          <a:xfrm>
            <a:off x="7525148" y="1494650"/>
            <a:ext cx="3445917" cy="400050"/>
          </a:xfrm>
          <a:prstGeom prst="rect">
            <a:avLst/>
          </a:prstGeom>
        </p:spPr>
        <p:txBody>
          <a:bodyPr lIns="0" tIns="0" rIns="0" bIns="0" rtlCol="0" anchor="t">
            <a:spAutoFit/>
          </a:bodyPr>
          <a:lstStyle/>
          <a:p>
            <a:pPr algn="l">
              <a:lnSpc>
                <a:spcPts val="3120"/>
              </a:lnSpc>
            </a:pPr>
            <a:r>
              <a:rPr lang="en-US" sz="2600">
                <a:solidFill>
                  <a:srgbClr val="FFFFFF"/>
                </a:solidFill>
                <a:latin typeface="Fira Sans Medium"/>
                <a:ea typeface="Fira Sans Medium"/>
                <a:cs typeface="Fira Sans Medium"/>
                <a:sym typeface="Fira Sans Medium"/>
              </a:rPr>
              <a:t>Chức năng</a:t>
            </a:r>
          </a:p>
        </p:txBody>
      </p:sp>
      <p:sp>
        <p:nvSpPr>
          <p:cNvPr id="10" name="TextBox 10"/>
          <p:cNvSpPr txBox="1"/>
          <p:nvPr/>
        </p:nvSpPr>
        <p:spPr>
          <a:xfrm>
            <a:off x="11653136" y="1494650"/>
            <a:ext cx="3419540" cy="400050"/>
          </a:xfrm>
          <a:prstGeom prst="rect">
            <a:avLst/>
          </a:prstGeom>
        </p:spPr>
        <p:txBody>
          <a:bodyPr lIns="0" tIns="0" rIns="0" bIns="0" rtlCol="0" anchor="t">
            <a:spAutoFit/>
          </a:bodyPr>
          <a:lstStyle/>
          <a:p>
            <a:pPr marL="0" lvl="0" indent="0" algn="l">
              <a:lnSpc>
                <a:spcPts val="3120"/>
              </a:lnSpc>
              <a:spcBef>
                <a:spcPct val="0"/>
              </a:spcBef>
            </a:pPr>
            <a:r>
              <a:rPr lang="en-US" sz="2600">
                <a:solidFill>
                  <a:srgbClr val="FFFFFF"/>
                </a:solidFill>
                <a:latin typeface="Fira Sans Medium"/>
                <a:ea typeface="Fira Sans Medium"/>
                <a:cs typeface="Fira Sans Medium"/>
                <a:sym typeface="Fira Sans Medium"/>
              </a:rPr>
              <a:t>Mức độ hoàn thiện(%)</a:t>
            </a:r>
          </a:p>
        </p:txBody>
      </p:sp>
      <p:grpSp>
        <p:nvGrpSpPr>
          <p:cNvPr id="11" name="Group 11"/>
          <p:cNvGrpSpPr/>
          <p:nvPr/>
        </p:nvGrpSpPr>
        <p:grpSpPr>
          <a:xfrm>
            <a:off x="6198328" y="0"/>
            <a:ext cx="5297664" cy="970533"/>
            <a:chOff x="0" y="0"/>
            <a:chExt cx="1808448" cy="331308"/>
          </a:xfrm>
        </p:grpSpPr>
        <p:sp>
          <p:nvSpPr>
            <p:cNvPr id="12" name="Freeform 12"/>
            <p:cNvSpPr/>
            <p:nvPr/>
          </p:nvSpPr>
          <p:spPr>
            <a:xfrm>
              <a:off x="0" y="0"/>
              <a:ext cx="1808448" cy="331308"/>
            </a:xfrm>
            <a:custGeom>
              <a:avLst/>
              <a:gdLst/>
              <a:ahLst/>
              <a:cxnLst/>
              <a:rect l="l" t="t" r="r" b="b"/>
              <a:pathLst>
                <a:path w="1808448" h="331308">
                  <a:moveTo>
                    <a:pt x="137370" y="0"/>
                  </a:moveTo>
                  <a:lnTo>
                    <a:pt x="1671078" y="0"/>
                  </a:lnTo>
                  <a:cubicBezTo>
                    <a:pt x="1707511" y="0"/>
                    <a:pt x="1742451" y="14473"/>
                    <a:pt x="1768213" y="40235"/>
                  </a:cubicBezTo>
                  <a:cubicBezTo>
                    <a:pt x="1793975" y="65997"/>
                    <a:pt x="1808448" y="100937"/>
                    <a:pt x="1808448" y="137370"/>
                  </a:cubicBezTo>
                  <a:lnTo>
                    <a:pt x="1808448" y="193938"/>
                  </a:lnTo>
                  <a:cubicBezTo>
                    <a:pt x="1808448" y="269805"/>
                    <a:pt x="1746945" y="331308"/>
                    <a:pt x="1671078" y="331308"/>
                  </a:cubicBezTo>
                  <a:lnTo>
                    <a:pt x="137370" y="331308"/>
                  </a:lnTo>
                  <a:cubicBezTo>
                    <a:pt x="100937" y="331308"/>
                    <a:pt x="65997" y="316835"/>
                    <a:pt x="40235" y="291073"/>
                  </a:cubicBezTo>
                  <a:cubicBezTo>
                    <a:pt x="14473" y="265311"/>
                    <a:pt x="0" y="230371"/>
                    <a:pt x="0" y="193938"/>
                  </a:cubicBezTo>
                  <a:lnTo>
                    <a:pt x="0" y="137370"/>
                  </a:lnTo>
                  <a:cubicBezTo>
                    <a:pt x="0" y="100937"/>
                    <a:pt x="14473" y="65997"/>
                    <a:pt x="40235" y="40235"/>
                  </a:cubicBezTo>
                  <a:cubicBezTo>
                    <a:pt x="65997" y="14473"/>
                    <a:pt x="100937" y="0"/>
                    <a:pt x="137370" y="0"/>
                  </a:cubicBezTo>
                  <a:close/>
                </a:path>
              </a:pathLst>
            </a:custGeom>
            <a:solidFill>
              <a:srgbClr val="FFB001"/>
            </a:solidFill>
            <a:ln w="47625" cap="rnd">
              <a:solidFill>
                <a:srgbClr val="FFB001"/>
              </a:solidFill>
              <a:prstDash val="solid"/>
              <a:round/>
            </a:ln>
          </p:spPr>
        </p:sp>
        <p:sp>
          <p:nvSpPr>
            <p:cNvPr id="13" name="TextBox 13"/>
            <p:cNvSpPr txBox="1"/>
            <p:nvPr/>
          </p:nvSpPr>
          <p:spPr>
            <a:xfrm>
              <a:off x="0" y="-66675"/>
              <a:ext cx="1808448" cy="397983"/>
            </a:xfrm>
            <a:prstGeom prst="rect">
              <a:avLst/>
            </a:prstGeom>
          </p:spPr>
          <p:txBody>
            <a:bodyPr lIns="50800" tIns="50800" rIns="50800" bIns="50800" rtlCol="0" anchor="ctr"/>
            <a:lstStyle/>
            <a:p>
              <a:pPr algn="ctr">
                <a:lnSpc>
                  <a:spcPts val="4200"/>
                </a:lnSpc>
              </a:pPr>
              <a:r>
                <a:rPr lang="en-US" sz="3000" u="sng">
                  <a:solidFill>
                    <a:srgbClr val="FFFFFF"/>
                  </a:solidFill>
                  <a:latin typeface="Cabin Bold"/>
                  <a:ea typeface="Cabin Bold"/>
                  <a:cs typeface="Cabin Bold"/>
                  <a:sym typeface="Cabin Bold"/>
                </a:rPr>
                <a:t>TỔNG KẾT ĐÁNH GIÁ</a:t>
              </a:r>
            </a:p>
          </p:txBody>
        </p:sp>
      </p:grpSp>
      <p:grpSp>
        <p:nvGrpSpPr>
          <p:cNvPr id="14" name="Group 14"/>
          <p:cNvGrpSpPr/>
          <p:nvPr/>
        </p:nvGrpSpPr>
        <p:grpSpPr>
          <a:xfrm>
            <a:off x="43494" y="1267026"/>
            <a:ext cx="4634607" cy="845562"/>
            <a:chOff x="0" y="0"/>
            <a:chExt cx="29445010" cy="5372100"/>
          </a:xfrm>
        </p:grpSpPr>
        <p:sp>
          <p:nvSpPr>
            <p:cNvPr id="15" name="Freeform 15"/>
            <p:cNvSpPr/>
            <p:nvPr/>
          </p:nvSpPr>
          <p:spPr>
            <a:xfrm>
              <a:off x="0" y="0"/>
              <a:ext cx="29445009" cy="5372100"/>
            </a:xfrm>
            <a:custGeom>
              <a:avLst/>
              <a:gdLst/>
              <a:ahLst/>
              <a:cxnLst/>
              <a:rect l="l" t="t" r="r" b="b"/>
              <a:pathLst>
                <a:path w="29445009" h="5372100">
                  <a:moveTo>
                    <a:pt x="27894341" y="0"/>
                  </a:moveTo>
                  <a:lnTo>
                    <a:pt x="1550670" y="0"/>
                  </a:lnTo>
                  <a:lnTo>
                    <a:pt x="0" y="2686050"/>
                  </a:lnTo>
                  <a:lnTo>
                    <a:pt x="1550670" y="5372100"/>
                  </a:lnTo>
                  <a:lnTo>
                    <a:pt x="27894341" y="5372100"/>
                  </a:lnTo>
                  <a:lnTo>
                    <a:pt x="29445009" y="2686050"/>
                  </a:lnTo>
                  <a:lnTo>
                    <a:pt x="27894341" y="0"/>
                  </a:lnTo>
                  <a:close/>
                </a:path>
              </a:pathLst>
            </a:custGeom>
            <a:solidFill>
              <a:srgbClr val="A066CB"/>
            </a:solidFill>
          </p:spPr>
        </p:sp>
      </p:grpSp>
      <p:sp>
        <p:nvSpPr>
          <p:cNvPr id="16" name="TextBox 16"/>
          <p:cNvSpPr txBox="1"/>
          <p:nvPr/>
        </p:nvSpPr>
        <p:spPr>
          <a:xfrm>
            <a:off x="637839" y="1485019"/>
            <a:ext cx="3445917" cy="400050"/>
          </a:xfrm>
          <a:prstGeom prst="rect">
            <a:avLst/>
          </a:prstGeom>
        </p:spPr>
        <p:txBody>
          <a:bodyPr lIns="0" tIns="0" rIns="0" bIns="0" rtlCol="0" anchor="t">
            <a:spAutoFit/>
          </a:bodyPr>
          <a:lstStyle/>
          <a:p>
            <a:pPr algn="l">
              <a:lnSpc>
                <a:spcPts val="3120"/>
              </a:lnSpc>
            </a:pPr>
            <a:r>
              <a:rPr lang="en-US" sz="2600">
                <a:solidFill>
                  <a:srgbClr val="FFFFFF"/>
                </a:solidFill>
                <a:latin typeface="Fira Sans Medium"/>
                <a:ea typeface="Fira Sans Medium"/>
                <a:cs typeface="Fira Sans Medium"/>
                <a:sym typeface="Fira Sans Medium"/>
              </a:rPr>
              <a:t>Kiến thức đã học</a:t>
            </a:r>
          </a:p>
        </p:txBody>
      </p:sp>
      <p:sp>
        <p:nvSpPr>
          <p:cNvPr id="17" name="TextBox 17"/>
          <p:cNvSpPr txBox="1"/>
          <p:nvPr/>
        </p:nvSpPr>
        <p:spPr>
          <a:xfrm>
            <a:off x="284541" y="2412747"/>
            <a:ext cx="3287656" cy="523875"/>
          </a:xfrm>
          <a:prstGeom prst="rect">
            <a:avLst/>
          </a:prstGeom>
        </p:spPr>
        <p:txBody>
          <a:bodyPr lIns="0" tIns="0" rIns="0" bIns="0" rtlCol="0" anchor="t">
            <a:spAutoFit/>
          </a:bodyPr>
          <a:lstStyle/>
          <a:p>
            <a:pPr marL="647700" lvl="1" indent="-323850" algn="l">
              <a:lnSpc>
                <a:spcPts val="4200"/>
              </a:lnSpc>
              <a:spcBef>
                <a:spcPct val="0"/>
              </a:spcBef>
              <a:buFont typeface="Arial"/>
              <a:buChar char="•"/>
            </a:pPr>
            <a:r>
              <a:rPr lang="en-US" sz="3000" spc="15">
                <a:solidFill>
                  <a:srgbClr val="000000"/>
                </a:solidFill>
                <a:latin typeface="Fira Sans"/>
                <a:ea typeface="Fira Sans"/>
                <a:cs typeface="Fira Sans"/>
                <a:sym typeface="Fira Sans"/>
              </a:rPr>
              <a:t>Java</a:t>
            </a:r>
          </a:p>
        </p:txBody>
      </p:sp>
      <p:sp>
        <p:nvSpPr>
          <p:cNvPr id="18" name="AutoShape 18"/>
          <p:cNvSpPr/>
          <p:nvPr/>
        </p:nvSpPr>
        <p:spPr>
          <a:xfrm>
            <a:off x="-20493" y="3393739"/>
            <a:ext cx="5173945" cy="0"/>
          </a:xfrm>
          <a:prstGeom prst="line">
            <a:avLst/>
          </a:prstGeom>
          <a:ln w="9525" cap="flat">
            <a:solidFill>
              <a:srgbClr val="A6A6A6"/>
            </a:solidFill>
            <a:prstDash val="solid"/>
            <a:headEnd type="none" w="sm" len="sm"/>
            <a:tailEnd type="none" w="sm" len="sm"/>
          </a:ln>
        </p:spPr>
      </p:sp>
      <p:sp>
        <p:nvSpPr>
          <p:cNvPr id="19" name="AutoShape 19"/>
          <p:cNvSpPr/>
          <p:nvPr/>
        </p:nvSpPr>
        <p:spPr>
          <a:xfrm>
            <a:off x="-20493" y="4681812"/>
            <a:ext cx="5173945" cy="0"/>
          </a:xfrm>
          <a:prstGeom prst="line">
            <a:avLst/>
          </a:prstGeom>
          <a:ln w="9525" cap="flat">
            <a:solidFill>
              <a:srgbClr val="A6A6A6"/>
            </a:solidFill>
            <a:prstDash val="solid"/>
            <a:headEnd type="none" w="sm" len="sm"/>
            <a:tailEnd type="none" w="sm" len="sm"/>
          </a:ln>
        </p:spPr>
      </p:sp>
      <p:sp>
        <p:nvSpPr>
          <p:cNvPr id="20" name="TextBox 20"/>
          <p:cNvSpPr txBox="1"/>
          <p:nvPr/>
        </p:nvSpPr>
        <p:spPr>
          <a:xfrm>
            <a:off x="284541" y="5074168"/>
            <a:ext cx="3287656" cy="523875"/>
          </a:xfrm>
          <a:prstGeom prst="rect">
            <a:avLst/>
          </a:prstGeom>
        </p:spPr>
        <p:txBody>
          <a:bodyPr lIns="0" tIns="0" rIns="0" bIns="0" rtlCol="0" anchor="t">
            <a:spAutoFit/>
          </a:bodyPr>
          <a:lstStyle/>
          <a:p>
            <a:pPr marL="647700" lvl="1" indent="-323850" algn="l">
              <a:lnSpc>
                <a:spcPts val="4200"/>
              </a:lnSpc>
              <a:spcBef>
                <a:spcPct val="0"/>
              </a:spcBef>
              <a:buFont typeface="Arial"/>
              <a:buChar char="•"/>
            </a:pPr>
            <a:r>
              <a:rPr lang="en-US" sz="3000" spc="15">
                <a:solidFill>
                  <a:srgbClr val="000000"/>
                </a:solidFill>
                <a:latin typeface="Fira Sans"/>
                <a:ea typeface="Fira Sans"/>
                <a:cs typeface="Fira Sans"/>
                <a:sym typeface="Fira Sans"/>
              </a:rPr>
              <a:t>Lập trình web</a:t>
            </a:r>
          </a:p>
        </p:txBody>
      </p:sp>
      <p:sp>
        <p:nvSpPr>
          <p:cNvPr id="21" name="TextBox 21"/>
          <p:cNvSpPr txBox="1"/>
          <p:nvPr/>
        </p:nvSpPr>
        <p:spPr>
          <a:xfrm>
            <a:off x="284541" y="3804748"/>
            <a:ext cx="3287656" cy="523875"/>
          </a:xfrm>
          <a:prstGeom prst="rect">
            <a:avLst/>
          </a:prstGeom>
        </p:spPr>
        <p:txBody>
          <a:bodyPr lIns="0" tIns="0" rIns="0" bIns="0" rtlCol="0" anchor="t">
            <a:spAutoFit/>
          </a:bodyPr>
          <a:lstStyle/>
          <a:p>
            <a:pPr marL="647700" lvl="1" indent="-323850" algn="l">
              <a:lnSpc>
                <a:spcPts val="4200"/>
              </a:lnSpc>
              <a:spcBef>
                <a:spcPct val="0"/>
              </a:spcBef>
              <a:buFont typeface="Arial"/>
              <a:buChar char="•"/>
            </a:pPr>
            <a:r>
              <a:rPr lang="en-US" sz="3000" spc="15">
                <a:solidFill>
                  <a:srgbClr val="000000"/>
                </a:solidFill>
                <a:latin typeface="Fira Sans"/>
                <a:ea typeface="Fira Sans"/>
                <a:cs typeface="Fira Sans"/>
                <a:sym typeface="Fira Sans"/>
              </a:rPr>
              <a:t>SQL</a:t>
            </a:r>
          </a:p>
        </p:txBody>
      </p:sp>
      <p:sp>
        <p:nvSpPr>
          <p:cNvPr id="22" name="TextBox 22"/>
          <p:cNvSpPr txBox="1"/>
          <p:nvPr/>
        </p:nvSpPr>
        <p:spPr>
          <a:xfrm>
            <a:off x="7524985" y="2569902"/>
            <a:ext cx="3694000" cy="391288"/>
          </a:xfrm>
          <a:prstGeom prst="rect">
            <a:avLst/>
          </a:prstGeom>
        </p:spPr>
        <p:txBody>
          <a:bodyPr lIns="0" tIns="0" rIns="0" bIns="0" rtlCol="0" anchor="t">
            <a:spAutoFit/>
          </a:bodyPr>
          <a:lstStyle/>
          <a:p>
            <a:pPr marL="481384" lvl="1" indent="-240692" algn="l">
              <a:lnSpc>
                <a:spcPts val="3121"/>
              </a:lnSpc>
              <a:spcBef>
                <a:spcPct val="0"/>
              </a:spcBef>
              <a:buFont typeface="Arial"/>
              <a:buChar char="•"/>
            </a:pPr>
            <a:r>
              <a:rPr lang="en-US" sz="2229" spc="11">
                <a:solidFill>
                  <a:srgbClr val="000000"/>
                </a:solidFill>
                <a:latin typeface="Fira Sans"/>
                <a:ea typeface="Fira Sans"/>
                <a:cs typeface="Fira Sans"/>
                <a:sym typeface="Fira Sans"/>
              </a:rPr>
              <a:t>Đăng nhập</a:t>
            </a:r>
          </a:p>
        </p:txBody>
      </p:sp>
      <p:sp>
        <p:nvSpPr>
          <p:cNvPr id="23" name="TextBox 23"/>
          <p:cNvSpPr txBox="1"/>
          <p:nvPr/>
        </p:nvSpPr>
        <p:spPr>
          <a:xfrm>
            <a:off x="7367858" y="2074602"/>
            <a:ext cx="3287656" cy="523875"/>
          </a:xfrm>
          <a:prstGeom prst="rect">
            <a:avLst/>
          </a:prstGeom>
        </p:spPr>
        <p:txBody>
          <a:bodyPr lIns="0" tIns="0" rIns="0" bIns="0" rtlCol="0" anchor="t">
            <a:spAutoFit/>
          </a:bodyPr>
          <a:lstStyle/>
          <a:p>
            <a:pPr algn="l">
              <a:lnSpc>
                <a:spcPts val="4200"/>
              </a:lnSpc>
              <a:spcBef>
                <a:spcPct val="0"/>
              </a:spcBef>
            </a:pPr>
            <a:r>
              <a:rPr lang="en-US" sz="3000" spc="15">
                <a:solidFill>
                  <a:srgbClr val="000000"/>
                </a:solidFill>
                <a:latin typeface="Cabin"/>
                <a:ea typeface="Cabin"/>
                <a:cs typeface="Cabin"/>
                <a:sym typeface="Cabin"/>
              </a:rPr>
              <a:t>CHỦ SỞ HỮU</a:t>
            </a:r>
          </a:p>
        </p:txBody>
      </p:sp>
      <p:sp>
        <p:nvSpPr>
          <p:cNvPr id="24" name="TextBox 24"/>
          <p:cNvSpPr txBox="1"/>
          <p:nvPr/>
        </p:nvSpPr>
        <p:spPr>
          <a:xfrm>
            <a:off x="7525148" y="4054927"/>
            <a:ext cx="3445917" cy="391288"/>
          </a:xfrm>
          <a:prstGeom prst="rect">
            <a:avLst/>
          </a:prstGeom>
        </p:spPr>
        <p:txBody>
          <a:bodyPr lIns="0" tIns="0" rIns="0" bIns="0" rtlCol="0" anchor="t">
            <a:spAutoFit/>
          </a:bodyPr>
          <a:lstStyle/>
          <a:p>
            <a:pPr marL="481384" lvl="1" indent="-240692" algn="l">
              <a:lnSpc>
                <a:spcPts val="3121"/>
              </a:lnSpc>
              <a:spcBef>
                <a:spcPct val="0"/>
              </a:spcBef>
              <a:buFont typeface="Arial"/>
              <a:buChar char="•"/>
            </a:pPr>
            <a:r>
              <a:rPr lang="en-US" sz="2229" spc="11">
                <a:solidFill>
                  <a:srgbClr val="000000"/>
                </a:solidFill>
                <a:latin typeface="Fira Sans"/>
                <a:ea typeface="Fira Sans"/>
                <a:cs typeface="Fira Sans"/>
                <a:sym typeface="Fira Sans"/>
              </a:rPr>
              <a:t>Huỷ dịch vụ</a:t>
            </a:r>
          </a:p>
        </p:txBody>
      </p:sp>
      <p:sp>
        <p:nvSpPr>
          <p:cNvPr id="25" name="TextBox 25"/>
          <p:cNvSpPr txBox="1"/>
          <p:nvPr/>
        </p:nvSpPr>
        <p:spPr>
          <a:xfrm>
            <a:off x="7524985" y="3547861"/>
            <a:ext cx="3694000" cy="391288"/>
          </a:xfrm>
          <a:prstGeom prst="rect">
            <a:avLst/>
          </a:prstGeom>
        </p:spPr>
        <p:txBody>
          <a:bodyPr lIns="0" tIns="0" rIns="0" bIns="0" rtlCol="0" anchor="t">
            <a:spAutoFit/>
          </a:bodyPr>
          <a:lstStyle/>
          <a:p>
            <a:pPr marL="481384" lvl="1" indent="-240692" algn="l">
              <a:lnSpc>
                <a:spcPts val="3121"/>
              </a:lnSpc>
              <a:spcBef>
                <a:spcPct val="0"/>
              </a:spcBef>
              <a:buFont typeface="Arial"/>
              <a:buChar char="•"/>
            </a:pPr>
            <a:r>
              <a:rPr lang="en-US" sz="2229" spc="11">
                <a:solidFill>
                  <a:srgbClr val="000000"/>
                </a:solidFill>
                <a:latin typeface="Fira Sans"/>
                <a:ea typeface="Fira Sans"/>
                <a:cs typeface="Fira Sans"/>
                <a:sym typeface="Fira Sans"/>
              </a:rPr>
              <a:t>Đăng kí dịch vụ</a:t>
            </a:r>
          </a:p>
        </p:txBody>
      </p:sp>
      <p:sp>
        <p:nvSpPr>
          <p:cNvPr id="26" name="TextBox 26"/>
          <p:cNvSpPr txBox="1"/>
          <p:nvPr/>
        </p:nvSpPr>
        <p:spPr>
          <a:xfrm>
            <a:off x="7524985" y="3065285"/>
            <a:ext cx="3694000" cy="391288"/>
          </a:xfrm>
          <a:prstGeom prst="rect">
            <a:avLst/>
          </a:prstGeom>
        </p:spPr>
        <p:txBody>
          <a:bodyPr lIns="0" tIns="0" rIns="0" bIns="0" rtlCol="0" anchor="t">
            <a:spAutoFit/>
          </a:bodyPr>
          <a:lstStyle/>
          <a:p>
            <a:pPr marL="481384" lvl="1" indent="-240692" algn="l">
              <a:lnSpc>
                <a:spcPts val="3121"/>
              </a:lnSpc>
              <a:spcBef>
                <a:spcPct val="0"/>
              </a:spcBef>
              <a:buFont typeface="Arial"/>
              <a:buChar char="•"/>
            </a:pPr>
            <a:r>
              <a:rPr lang="en-US" sz="2229" spc="11">
                <a:solidFill>
                  <a:srgbClr val="000000"/>
                </a:solidFill>
                <a:latin typeface="Fira Sans"/>
                <a:ea typeface="Fira Sans"/>
                <a:cs typeface="Fira Sans"/>
                <a:sym typeface="Fira Sans"/>
              </a:rPr>
              <a:t>Xem thông tin căn hộ</a:t>
            </a:r>
          </a:p>
        </p:txBody>
      </p:sp>
      <p:sp>
        <p:nvSpPr>
          <p:cNvPr id="27" name="TextBox 27"/>
          <p:cNvSpPr txBox="1"/>
          <p:nvPr/>
        </p:nvSpPr>
        <p:spPr>
          <a:xfrm>
            <a:off x="11657034" y="2605749"/>
            <a:ext cx="2363805" cy="391288"/>
          </a:xfrm>
          <a:prstGeom prst="rect">
            <a:avLst/>
          </a:prstGeom>
        </p:spPr>
        <p:txBody>
          <a:bodyPr lIns="0" tIns="0" rIns="0" bIns="0" rtlCol="0" anchor="t">
            <a:spAutoFit/>
          </a:bodyPr>
          <a:lstStyle/>
          <a:p>
            <a:pPr algn="l">
              <a:lnSpc>
                <a:spcPts val="3121"/>
              </a:lnSpc>
              <a:spcBef>
                <a:spcPct val="0"/>
              </a:spcBef>
            </a:pPr>
            <a:r>
              <a:rPr lang="en-US" sz="2229" spc="11">
                <a:solidFill>
                  <a:srgbClr val="000000"/>
                </a:solidFill>
                <a:latin typeface="Fira Sans"/>
                <a:ea typeface="Fira Sans"/>
                <a:cs typeface="Fira Sans"/>
                <a:sym typeface="Fira Sans"/>
              </a:rPr>
              <a:t>90%</a:t>
            </a:r>
          </a:p>
        </p:txBody>
      </p:sp>
      <p:sp>
        <p:nvSpPr>
          <p:cNvPr id="28" name="TextBox 28"/>
          <p:cNvSpPr txBox="1"/>
          <p:nvPr/>
        </p:nvSpPr>
        <p:spPr>
          <a:xfrm>
            <a:off x="11653136" y="3065285"/>
            <a:ext cx="2363805" cy="391288"/>
          </a:xfrm>
          <a:prstGeom prst="rect">
            <a:avLst/>
          </a:prstGeom>
        </p:spPr>
        <p:txBody>
          <a:bodyPr lIns="0" tIns="0" rIns="0" bIns="0" rtlCol="0" anchor="t">
            <a:spAutoFit/>
          </a:bodyPr>
          <a:lstStyle/>
          <a:p>
            <a:pPr algn="l">
              <a:lnSpc>
                <a:spcPts val="3121"/>
              </a:lnSpc>
              <a:spcBef>
                <a:spcPct val="0"/>
              </a:spcBef>
            </a:pPr>
            <a:r>
              <a:rPr lang="en-US" sz="2229" spc="11">
                <a:solidFill>
                  <a:srgbClr val="000000"/>
                </a:solidFill>
                <a:latin typeface="Fira Sans"/>
                <a:ea typeface="Fira Sans"/>
                <a:cs typeface="Fira Sans"/>
                <a:sym typeface="Fira Sans"/>
              </a:rPr>
              <a:t>90%</a:t>
            </a:r>
          </a:p>
        </p:txBody>
      </p:sp>
      <p:sp>
        <p:nvSpPr>
          <p:cNvPr id="29" name="TextBox 29"/>
          <p:cNvSpPr txBox="1"/>
          <p:nvPr/>
        </p:nvSpPr>
        <p:spPr>
          <a:xfrm>
            <a:off x="11653136" y="3509761"/>
            <a:ext cx="2363805" cy="391288"/>
          </a:xfrm>
          <a:prstGeom prst="rect">
            <a:avLst/>
          </a:prstGeom>
        </p:spPr>
        <p:txBody>
          <a:bodyPr lIns="0" tIns="0" rIns="0" bIns="0" rtlCol="0" anchor="t">
            <a:spAutoFit/>
          </a:bodyPr>
          <a:lstStyle/>
          <a:p>
            <a:pPr algn="l">
              <a:lnSpc>
                <a:spcPts val="3121"/>
              </a:lnSpc>
              <a:spcBef>
                <a:spcPct val="0"/>
              </a:spcBef>
            </a:pPr>
            <a:r>
              <a:rPr lang="en-US" sz="2229" spc="11">
                <a:solidFill>
                  <a:srgbClr val="000000"/>
                </a:solidFill>
                <a:latin typeface="Fira Sans"/>
                <a:ea typeface="Fira Sans"/>
                <a:cs typeface="Fira Sans"/>
                <a:sym typeface="Fira Sans"/>
              </a:rPr>
              <a:t>60%</a:t>
            </a:r>
          </a:p>
        </p:txBody>
      </p:sp>
      <p:sp>
        <p:nvSpPr>
          <p:cNvPr id="30" name="TextBox 30"/>
          <p:cNvSpPr txBox="1"/>
          <p:nvPr/>
        </p:nvSpPr>
        <p:spPr>
          <a:xfrm>
            <a:off x="11653136" y="4005824"/>
            <a:ext cx="2363805" cy="391288"/>
          </a:xfrm>
          <a:prstGeom prst="rect">
            <a:avLst/>
          </a:prstGeom>
        </p:spPr>
        <p:txBody>
          <a:bodyPr lIns="0" tIns="0" rIns="0" bIns="0" rtlCol="0" anchor="t">
            <a:spAutoFit/>
          </a:bodyPr>
          <a:lstStyle/>
          <a:p>
            <a:pPr algn="l">
              <a:lnSpc>
                <a:spcPts val="3121"/>
              </a:lnSpc>
              <a:spcBef>
                <a:spcPct val="0"/>
              </a:spcBef>
            </a:pPr>
            <a:r>
              <a:rPr lang="en-US" sz="2229" spc="11">
                <a:solidFill>
                  <a:srgbClr val="000000"/>
                </a:solidFill>
                <a:latin typeface="Fira Sans"/>
                <a:ea typeface="Fira Sans"/>
                <a:cs typeface="Fira Sans"/>
                <a:sym typeface="Fira Sans"/>
              </a:rPr>
              <a:t>0%</a:t>
            </a:r>
          </a:p>
        </p:txBody>
      </p:sp>
      <p:sp>
        <p:nvSpPr>
          <p:cNvPr id="31" name="AutoShape 31"/>
          <p:cNvSpPr/>
          <p:nvPr/>
        </p:nvSpPr>
        <p:spPr>
          <a:xfrm>
            <a:off x="7189117" y="4450977"/>
            <a:ext cx="7577438" cy="0"/>
          </a:xfrm>
          <a:prstGeom prst="line">
            <a:avLst/>
          </a:prstGeom>
          <a:ln w="9525" cap="flat">
            <a:solidFill>
              <a:srgbClr val="A6A6A6"/>
            </a:solidFill>
            <a:prstDash val="solid"/>
            <a:headEnd type="none" w="sm" len="sm"/>
            <a:tailEnd type="none" w="sm" len="sm"/>
          </a:ln>
        </p:spPr>
      </p:sp>
      <p:sp>
        <p:nvSpPr>
          <p:cNvPr id="32" name="TextBox 32"/>
          <p:cNvSpPr txBox="1"/>
          <p:nvPr/>
        </p:nvSpPr>
        <p:spPr>
          <a:xfrm>
            <a:off x="7525148" y="4501582"/>
            <a:ext cx="3445917" cy="391288"/>
          </a:xfrm>
          <a:prstGeom prst="rect">
            <a:avLst/>
          </a:prstGeom>
        </p:spPr>
        <p:txBody>
          <a:bodyPr lIns="0" tIns="0" rIns="0" bIns="0" rtlCol="0" anchor="t">
            <a:spAutoFit/>
          </a:bodyPr>
          <a:lstStyle/>
          <a:p>
            <a:pPr marL="481384" lvl="1" indent="-240692" algn="l">
              <a:lnSpc>
                <a:spcPts val="3121"/>
              </a:lnSpc>
              <a:spcBef>
                <a:spcPct val="0"/>
              </a:spcBef>
              <a:buFont typeface="Arial"/>
              <a:buChar char="•"/>
            </a:pPr>
            <a:r>
              <a:rPr lang="en-US" sz="2229" spc="11">
                <a:solidFill>
                  <a:srgbClr val="000000"/>
                </a:solidFill>
                <a:latin typeface="Fira Sans"/>
                <a:ea typeface="Fira Sans"/>
                <a:cs typeface="Fira Sans"/>
                <a:sym typeface="Fira Sans"/>
              </a:rPr>
              <a:t>Thanh toán</a:t>
            </a:r>
          </a:p>
        </p:txBody>
      </p:sp>
      <p:sp>
        <p:nvSpPr>
          <p:cNvPr id="33" name="TextBox 33"/>
          <p:cNvSpPr txBox="1"/>
          <p:nvPr/>
        </p:nvSpPr>
        <p:spPr>
          <a:xfrm>
            <a:off x="11653136" y="4501582"/>
            <a:ext cx="2363805" cy="391288"/>
          </a:xfrm>
          <a:prstGeom prst="rect">
            <a:avLst/>
          </a:prstGeom>
        </p:spPr>
        <p:txBody>
          <a:bodyPr lIns="0" tIns="0" rIns="0" bIns="0" rtlCol="0" anchor="t">
            <a:spAutoFit/>
          </a:bodyPr>
          <a:lstStyle/>
          <a:p>
            <a:pPr algn="l">
              <a:lnSpc>
                <a:spcPts val="3121"/>
              </a:lnSpc>
              <a:spcBef>
                <a:spcPct val="0"/>
              </a:spcBef>
            </a:pPr>
            <a:r>
              <a:rPr lang="en-US" sz="2229" spc="11">
                <a:solidFill>
                  <a:srgbClr val="000000"/>
                </a:solidFill>
                <a:latin typeface="Fira Sans"/>
                <a:ea typeface="Fira Sans"/>
                <a:cs typeface="Fira Sans"/>
                <a:sym typeface="Fira Sans"/>
              </a:rPr>
              <a:t>60%</a:t>
            </a:r>
          </a:p>
        </p:txBody>
      </p:sp>
      <p:sp>
        <p:nvSpPr>
          <p:cNvPr id="34" name="AutoShape 34"/>
          <p:cNvSpPr/>
          <p:nvPr/>
        </p:nvSpPr>
        <p:spPr>
          <a:xfrm>
            <a:off x="7123311" y="4998384"/>
            <a:ext cx="7577438" cy="0"/>
          </a:xfrm>
          <a:prstGeom prst="line">
            <a:avLst/>
          </a:prstGeom>
          <a:ln w="9525" cap="flat">
            <a:solidFill>
              <a:srgbClr val="A6A6A6"/>
            </a:solidFill>
            <a:prstDash val="solid"/>
            <a:headEnd type="none" w="sm" len="sm"/>
            <a:tailEnd type="none" w="sm" len="sm"/>
          </a:ln>
        </p:spPr>
      </p:sp>
      <p:sp>
        <p:nvSpPr>
          <p:cNvPr id="35" name="TextBox 35"/>
          <p:cNvSpPr txBox="1"/>
          <p:nvPr/>
        </p:nvSpPr>
        <p:spPr>
          <a:xfrm>
            <a:off x="7525148" y="5050772"/>
            <a:ext cx="3445917" cy="391288"/>
          </a:xfrm>
          <a:prstGeom prst="rect">
            <a:avLst/>
          </a:prstGeom>
        </p:spPr>
        <p:txBody>
          <a:bodyPr lIns="0" tIns="0" rIns="0" bIns="0" rtlCol="0" anchor="t">
            <a:spAutoFit/>
          </a:bodyPr>
          <a:lstStyle/>
          <a:p>
            <a:pPr marL="481384" lvl="1" indent="-240692" algn="l">
              <a:lnSpc>
                <a:spcPts val="3121"/>
              </a:lnSpc>
              <a:spcBef>
                <a:spcPct val="0"/>
              </a:spcBef>
              <a:buFont typeface="Arial"/>
              <a:buChar char="•"/>
            </a:pPr>
            <a:r>
              <a:rPr lang="en-US" sz="2229" spc="11">
                <a:solidFill>
                  <a:srgbClr val="000000"/>
                </a:solidFill>
                <a:latin typeface="Fira Sans"/>
                <a:ea typeface="Fira Sans"/>
                <a:cs typeface="Fira Sans"/>
                <a:sym typeface="Fira Sans"/>
              </a:rPr>
              <a:t>Tra cứu hoá đơn</a:t>
            </a:r>
          </a:p>
        </p:txBody>
      </p:sp>
      <p:sp>
        <p:nvSpPr>
          <p:cNvPr id="36" name="TextBox 36"/>
          <p:cNvSpPr txBox="1"/>
          <p:nvPr/>
        </p:nvSpPr>
        <p:spPr>
          <a:xfrm>
            <a:off x="11657034" y="5003147"/>
            <a:ext cx="2363805" cy="391288"/>
          </a:xfrm>
          <a:prstGeom prst="rect">
            <a:avLst/>
          </a:prstGeom>
        </p:spPr>
        <p:txBody>
          <a:bodyPr lIns="0" tIns="0" rIns="0" bIns="0" rtlCol="0" anchor="t">
            <a:spAutoFit/>
          </a:bodyPr>
          <a:lstStyle/>
          <a:p>
            <a:pPr algn="l">
              <a:lnSpc>
                <a:spcPts val="3121"/>
              </a:lnSpc>
              <a:spcBef>
                <a:spcPct val="0"/>
              </a:spcBef>
            </a:pPr>
            <a:r>
              <a:rPr lang="en-US" sz="2229" spc="11">
                <a:solidFill>
                  <a:srgbClr val="000000"/>
                </a:solidFill>
                <a:latin typeface="Fira Sans"/>
                <a:ea typeface="Fira Sans"/>
                <a:cs typeface="Fira Sans"/>
                <a:sym typeface="Fira Sans"/>
              </a:rPr>
              <a:t>80%</a:t>
            </a:r>
          </a:p>
        </p:txBody>
      </p:sp>
      <p:sp>
        <p:nvSpPr>
          <p:cNvPr id="37" name="AutoShape 37"/>
          <p:cNvSpPr/>
          <p:nvPr/>
        </p:nvSpPr>
        <p:spPr>
          <a:xfrm>
            <a:off x="7189117" y="5534025"/>
            <a:ext cx="7577438" cy="0"/>
          </a:xfrm>
          <a:prstGeom prst="line">
            <a:avLst/>
          </a:prstGeom>
          <a:ln w="9525" cap="flat">
            <a:solidFill>
              <a:srgbClr val="A6A6A6"/>
            </a:solidFill>
            <a:prstDash val="solid"/>
            <a:headEnd type="none" w="sm" len="sm"/>
            <a:tailEnd type="none" w="sm" len="sm"/>
          </a:ln>
        </p:spPr>
      </p:sp>
      <p:sp>
        <p:nvSpPr>
          <p:cNvPr id="38" name="AutoShape 38"/>
          <p:cNvSpPr/>
          <p:nvPr/>
        </p:nvSpPr>
        <p:spPr>
          <a:xfrm>
            <a:off x="7254838" y="6799360"/>
            <a:ext cx="7577438" cy="24679"/>
          </a:xfrm>
          <a:prstGeom prst="line">
            <a:avLst/>
          </a:prstGeom>
          <a:ln w="9525" cap="flat">
            <a:solidFill>
              <a:srgbClr val="A6A6A6"/>
            </a:solidFill>
            <a:prstDash val="solid"/>
            <a:headEnd type="none" w="sm" len="sm"/>
            <a:tailEnd type="none" w="sm" len="sm"/>
          </a:ln>
        </p:spPr>
      </p:sp>
      <p:sp>
        <p:nvSpPr>
          <p:cNvPr id="39" name="AutoShape 39"/>
          <p:cNvSpPr/>
          <p:nvPr/>
        </p:nvSpPr>
        <p:spPr>
          <a:xfrm flipV="1">
            <a:off x="7254881" y="7258896"/>
            <a:ext cx="7577438" cy="43663"/>
          </a:xfrm>
          <a:prstGeom prst="line">
            <a:avLst/>
          </a:prstGeom>
          <a:ln w="9525" cap="flat">
            <a:solidFill>
              <a:srgbClr val="A6A6A6"/>
            </a:solidFill>
            <a:prstDash val="solid"/>
            <a:headEnd type="none" w="sm" len="sm"/>
            <a:tailEnd type="none" w="sm" len="sm"/>
          </a:ln>
        </p:spPr>
      </p:sp>
      <p:sp>
        <p:nvSpPr>
          <p:cNvPr id="40" name="AutoShape 40"/>
          <p:cNvSpPr/>
          <p:nvPr/>
        </p:nvSpPr>
        <p:spPr>
          <a:xfrm>
            <a:off x="7254881" y="7741472"/>
            <a:ext cx="7577438" cy="0"/>
          </a:xfrm>
          <a:prstGeom prst="line">
            <a:avLst/>
          </a:prstGeom>
          <a:ln w="9525" cap="flat">
            <a:solidFill>
              <a:srgbClr val="A6A6A6"/>
            </a:solidFill>
            <a:prstDash val="solid"/>
            <a:headEnd type="none" w="sm" len="sm"/>
            <a:tailEnd type="none" w="sm" len="sm"/>
          </a:ln>
        </p:spPr>
      </p:sp>
      <p:sp>
        <p:nvSpPr>
          <p:cNvPr id="41" name="TextBox 41"/>
          <p:cNvSpPr txBox="1"/>
          <p:nvPr/>
        </p:nvSpPr>
        <p:spPr>
          <a:xfrm>
            <a:off x="7590748" y="6367463"/>
            <a:ext cx="3694000" cy="391288"/>
          </a:xfrm>
          <a:prstGeom prst="rect">
            <a:avLst/>
          </a:prstGeom>
        </p:spPr>
        <p:txBody>
          <a:bodyPr lIns="0" tIns="0" rIns="0" bIns="0" rtlCol="0" anchor="t">
            <a:spAutoFit/>
          </a:bodyPr>
          <a:lstStyle/>
          <a:p>
            <a:pPr marL="481384" lvl="1" indent="-240692" algn="l">
              <a:lnSpc>
                <a:spcPts val="3121"/>
              </a:lnSpc>
              <a:spcBef>
                <a:spcPct val="0"/>
              </a:spcBef>
              <a:buFont typeface="Arial"/>
              <a:buChar char="•"/>
            </a:pPr>
            <a:r>
              <a:rPr lang="en-US" sz="2229" spc="11">
                <a:solidFill>
                  <a:srgbClr val="000000"/>
                </a:solidFill>
                <a:latin typeface="Fira Sans"/>
                <a:ea typeface="Fira Sans"/>
                <a:cs typeface="Fira Sans"/>
                <a:sym typeface="Fira Sans"/>
              </a:rPr>
              <a:t>Đăng kí tài khoản NV/CD</a:t>
            </a:r>
          </a:p>
        </p:txBody>
      </p:sp>
      <p:sp>
        <p:nvSpPr>
          <p:cNvPr id="42" name="TextBox 42"/>
          <p:cNvSpPr txBox="1"/>
          <p:nvPr/>
        </p:nvSpPr>
        <p:spPr>
          <a:xfrm>
            <a:off x="7433621" y="5872163"/>
            <a:ext cx="3287656" cy="523875"/>
          </a:xfrm>
          <a:prstGeom prst="rect">
            <a:avLst/>
          </a:prstGeom>
        </p:spPr>
        <p:txBody>
          <a:bodyPr lIns="0" tIns="0" rIns="0" bIns="0" rtlCol="0" anchor="t">
            <a:spAutoFit/>
          </a:bodyPr>
          <a:lstStyle/>
          <a:p>
            <a:pPr algn="l">
              <a:lnSpc>
                <a:spcPts val="4200"/>
              </a:lnSpc>
              <a:spcBef>
                <a:spcPct val="0"/>
              </a:spcBef>
            </a:pPr>
            <a:r>
              <a:rPr lang="en-US" sz="3000" spc="15">
                <a:solidFill>
                  <a:srgbClr val="000000"/>
                </a:solidFill>
                <a:latin typeface="Cabin"/>
                <a:ea typeface="Cabin"/>
                <a:cs typeface="Cabin"/>
                <a:sym typeface="Cabin"/>
              </a:rPr>
              <a:t>NHÂN VIÊN</a:t>
            </a:r>
          </a:p>
        </p:txBody>
      </p:sp>
      <p:sp>
        <p:nvSpPr>
          <p:cNvPr id="43" name="TextBox 43"/>
          <p:cNvSpPr txBox="1"/>
          <p:nvPr/>
        </p:nvSpPr>
        <p:spPr>
          <a:xfrm>
            <a:off x="7590911" y="7852488"/>
            <a:ext cx="3445917" cy="391288"/>
          </a:xfrm>
          <a:prstGeom prst="rect">
            <a:avLst/>
          </a:prstGeom>
        </p:spPr>
        <p:txBody>
          <a:bodyPr lIns="0" tIns="0" rIns="0" bIns="0" rtlCol="0" anchor="t">
            <a:spAutoFit/>
          </a:bodyPr>
          <a:lstStyle/>
          <a:p>
            <a:pPr marL="481384" lvl="1" indent="-240692" algn="l">
              <a:lnSpc>
                <a:spcPts val="3121"/>
              </a:lnSpc>
              <a:spcBef>
                <a:spcPct val="0"/>
              </a:spcBef>
              <a:buFont typeface="Arial"/>
              <a:buChar char="•"/>
            </a:pPr>
            <a:r>
              <a:rPr lang="en-US" sz="2229" spc="11">
                <a:solidFill>
                  <a:srgbClr val="000000"/>
                </a:solidFill>
                <a:latin typeface="Fira Sans"/>
                <a:ea typeface="Fira Sans"/>
                <a:cs typeface="Fira Sans"/>
                <a:sym typeface="Fira Sans"/>
              </a:rPr>
              <a:t>Quản lí hoá đơn</a:t>
            </a:r>
          </a:p>
        </p:txBody>
      </p:sp>
      <p:sp>
        <p:nvSpPr>
          <p:cNvPr id="44" name="TextBox 44"/>
          <p:cNvSpPr txBox="1"/>
          <p:nvPr/>
        </p:nvSpPr>
        <p:spPr>
          <a:xfrm>
            <a:off x="7590748" y="7345422"/>
            <a:ext cx="3694000" cy="391288"/>
          </a:xfrm>
          <a:prstGeom prst="rect">
            <a:avLst/>
          </a:prstGeom>
        </p:spPr>
        <p:txBody>
          <a:bodyPr lIns="0" tIns="0" rIns="0" bIns="0" rtlCol="0" anchor="t">
            <a:spAutoFit/>
          </a:bodyPr>
          <a:lstStyle/>
          <a:p>
            <a:pPr marL="481384" lvl="1" indent="-240692" algn="l">
              <a:lnSpc>
                <a:spcPts val="3121"/>
              </a:lnSpc>
              <a:spcBef>
                <a:spcPct val="0"/>
              </a:spcBef>
              <a:buFont typeface="Arial"/>
              <a:buChar char="•"/>
            </a:pPr>
            <a:r>
              <a:rPr lang="en-US" sz="2229" spc="11">
                <a:solidFill>
                  <a:srgbClr val="000000"/>
                </a:solidFill>
                <a:latin typeface="Fira Sans"/>
                <a:ea typeface="Fira Sans"/>
                <a:cs typeface="Fira Sans"/>
                <a:sym typeface="Fira Sans"/>
              </a:rPr>
              <a:t>Quản lí cư dân</a:t>
            </a:r>
          </a:p>
        </p:txBody>
      </p:sp>
      <p:sp>
        <p:nvSpPr>
          <p:cNvPr id="45" name="TextBox 45"/>
          <p:cNvSpPr txBox="1"/>
          <p:nvPr/>
        </p:nvSpPr>
        <p:spPr>
          <a:xfrm>
            <a:off x="7590748" y="6862846"/>
            <a:ext cx="3694000" cy="391288"/>
          </a:xfrm>
          <a:prstGeom prst="rect">
            <a:avLst/>
          </a:prstGeom>
        </p:spPr>
        <p:txBody>
          <a:bodyPr lIns="0" tIns="0" rIns="0" bIns="0" rtlCol="0" anchor="t">
            <a:spAutoFit/>
          </a:bodyPr>
          <a:lstStyle/>
          <a:p>
            <a:pPr marL="481384" lvl="1" indent="-240692" algn="l">
              <a:lnSpc>
                <a:spcPts val="3121"/>
              </a:lnSpc>
              <a:spcBef>
                <a:spcPct val="0"/>
              </a:spcBef>
              <a:buFont typeface="Arial"/>
              <a:buChar char="•"/>
            </a:pPr>
            <a:r>
              <a:rPr lang="en-US" sz="2229" spc="11">
                <a:solidFill>
                  <a:srgbClr val="000000"/>
                </a:solidFill>
                <a:latin typeface="Fira Sans"/>
                <a:ea typeface="Fira Sans"/>
                <a:cs typeface="Fira Sans"/>
                <a:sym typeface="Fira Sans"/>
              </a:rPr>
              <a:t>Đăng nhập</a:t>
            </a:r>
          </a:p>
        </p:txBody>
      </p:sp>
      <p:sp>
        <p:nvSpPr>
          <p:cNvPr id="46" name="TextBox 46"/>
          <p:cNvSpPr txBox="1"/>
          <p:nvPr/>
        </p:nvSpPr>
        <p:spPr>
          <a:xfrm>
            <a:off x="11722798" y="6403310"/>
            <a:ext cx="2363805" cy="391288"/>
          </a:xfrm>
          <a:prstGeom prst="rect">
            <a:avLst/>
          </a:prstGeom>
        </p:spPr>
        <p:txBody>
          <a:bodyPr lIns="0" tIns="0" rIns="0" bIns="0" rtlCol="0" anchor="t">
            <a:spAutoFit/>
          </a:bodyPr>
          <a:lstStyle/>
          <a:p>
            <a:pPr algn="l">
              <a:lnSpc>
                <a:spcPts val="3121"/>
              </a:lnSpc>
              <a:spcBef>
                <a:spcPct val="0"/>
              </a:spcBef>
            </a:pPr>
            <a:r>
              <a:rPr lang="en-US" sz="2229" spc="11">
                <a:solidFill>
                  <a:srgbClr val="000000"/>
                </a:solidFill>
                <a:latin typeface="Fira Sans"/>
                <a:ea typeface="Fira Sans"/>
                <a:cs typeface="Fira Sans"/>
                <a:sym typeface="Fira Sans"/>
              </a:rPr>
              <a:t>0%</a:t>
            </a:r>
          </a:p>
        </p:txBody>
      </p:sp>
      <p:sp>
        <p:nvSpPr>
          <p:cNvPr id="47" name="TextBox 47"/>
          <p:cNvSpPr txBox="1"/>
          <p:nvPr/>
        </p:nvSpPr>
        <p:spPr>
          <a:xfrm>
            <a:off x="11718900" y="6862846"/>
            <a:ext cx="2363805" cy="391288"/>
          </a:xfrm>
          <a:prstGeom prst="rect">
            <a:avLst/>
          </a:prstGeom>
        </p:spPr>
        <p:txBody>
          <a:bodyPr lIns="0" tIns="0" rIns="0" bIns="0" rtlCol="0" anchor="t">
            <a:spAutoFit/>
          </a:bodyPr>
          <a:lstStyle/>
          <a:p>
            <a:pPr algn="l">
              <a:lnSpc>
                <a:spcPts val="3121"/>
              </a:lnSpc>
              <a:spcBef>
                <a:spcPct val="0"/>
              </a:spcBef>
            </a:pPr>
            <a:r>
              <a:rPr lang="en-US" sz="2229" spc="11">
                <a:solidFill>
                  <a:srgbClr val="000000"/>
                </a:solidFill>
                <a:latin typeface="Fira Sans"/>
                <a:ea typeface="Fira Sans"/>
                <a:cs typeface="Fira Sans"/>
                <a:sym typeface="Fira Sans"/>
              </a:rPr>
              <a:t>90%</a:t>
            </a:r>
          </a:p>
        </p:txBody>
      </p:sp>
      <p:sp>
        <p:nvSpPr>
          <p:cNvPr id="48" name="TextBox 48"/>
          <p:cNvSpPr txBox="1"/>
          <p:nvPr/>
        </p:nvSpPr>
        <p:spPr>
          <a:xfrm>
            <a:off x="11718900" y="7307322"/>
            <a:ext cx="2363805" cy="391288"/>
          </a:xfrm>
          <a:prstGeom prst="rect">
            <a:avLst/>
          </a:prstGeom>
        </p:spPr>
        <p:txBody>
          <a:bodyPr lIns="0" tIns="0" rIns="0" bIns="0" rtlCol="0" anchor="t">
            <a:spAutoFit/>
          </a:bodyPr>
          <a:lstStyle/>
          <a:p>
            <a:pPr algn="l">
              <a:lnSpc>
                <a:spcPts val="3121"/>
              </a:lnSpc>
              <a:spcBef>
                <a:spcPct val="0"/>
              </a:spcBef>
            </a:pPr>
            <a:r>
              <a:rPr lang="en-US" sz="2229" spc="11">
                <a:solidFill>
                  <a:srgbClr val="000000"/>
                </a:solidFill>
                <a:latin typeface="Fira Sans"/>
                <a:ea typeface="Fira Sans"/>
                <a:cs typeface="Fira Sans"/>
                <a:sym typeface="Fira Sans"/>
              </a:rPr>
              <a:t>60%</a:t>
            </a:r>
          </a:p>
        </p:txBody>
      </p:sp>
      <p:sp>
        <p:nvSpPr>
          <p:cNvPr id="49" name="TextBox 49"/>
          <p:cNvSpPr txBox="1"/>
          <p:nvPr/>
        </p:nvSpPr>
        <p:spPr>
          <a:xfrm>
            <a:off x="11718900" y="7803385"/>
            <a:ext cx="2363805" cy="391288"/>
          </a:xfrm>
          <a:prstGeom prst="rect">
            <a:avLst/>
          </a:prstGeom>
        </p:spPr>
        <p:txBody>
          <a:bodyPr lIns="0" tIns="0" rIns="0" bIns="0" rtlCol="0" anchor="t">
            <a:spAutoFit/>
          </a:bodyPr>
          <a:lstStyle/>
          <a:p>
            <a:pPr algn="l">
              <a:lnSpc>
                <a:spcPts val="3121"/>
              </a:lnSpc>
              <a:spcBef>
                <a:spcPct val="0"/>
              </a:spcBef>
            </a:pPr>
            <a:r>
              <a:rPr lang="en-US" sz="2229" spc="11">
                <a:solidFill>
                  <a:srgbClr val="000000"/>
                </a:solidFill>
                <a:latin typeface="Fira Sans"/>
                <a:ea typeface="Fira Sans"/>
                <a:cs typeface="Fira Sans"/>
                <a:sym typeface="Fira Sans"/>
              </a:rPr>
              <a:t>0%</a:t>
            </a:r>
          </a:p>
        </p:txBody>
      </p:sp>
      <p:sp>
        <p:nvSpPr>
          <p:cNvPr id="50" name="AutoShape 50"/>
          <p:cNvSpPr/>
          <p:nvPr/>
        </p:nvSpPr>
        <p:spPr>
          <a:xfrm>
            <a:off x="7254881" y="8248538"/>
            <a:ext cx="7577438" cy="0"/>
          </a:xfrm>
          <a:prstGeom prst="line">
            <a:avLst/>
          </a:prstGeom>
          <a:ln w="9525" cap="flat">
            <a:solidFill>
              <a:srgbClr val="A6A6A6"/>
            </a:solidFill>
            <a:prstDash val="solid"/>
            <a:headEnd type="none" w="sm" len="sm"/>
            <a:tailEnd type="none" w="sm" len="sm"/>
          </a:ln>
        </p:spPr>
      </p:sp>
      <p:sp>
        <p:nvSpPr>
          <p:cNvPr id="51" name="TextBox 51"/>
          <p:cNvSpPr txBox="1"/>
          <p:nvPr/>
        </p:nvSpPr>
        <p:spPr>
          <a:xfrm>
            <a:off x="7590748" y="8348550"/>
            <a:ext cx="3445917" cy="391288"/>
          </a:xfrm>
          <a:prstGeom prst="rect">
            <a:avLst/>
          </a:prstGeom>
        </p:spPr>
        <p:txBody>
          <a:bodyPr lIns="0" tIns="0" rIns="0" bIns="0" rtlCol="0" anchor="t">
            <a:spAutoFit/>
          </a:bodyPr>
          <a:lstStyle/>
          <a:p>
            <a:pPr marL="481384" lvl="1" indent="-240692" algn="l">
              <a:lnSpc>
                <a:spcPts val="3121"/>
              </a:lnSpc>
              <a:spcBef>
                <a:spcPct val="0"/>
              </a:spcBef>
              <a:buFont typeface="Arial"/>
              <a:buChar char="•"/>
            </a:pPr>
            <a:r>
              <a:rPr lang="en-US" sz="2229" spc="11">
                <a:solidFill>
                  <a:srgbClr val="000000"/>
                </a:solidFill>
                <a:latin typeface="Fira Sans"/>
                <a:ea typeface="Fira Sans"/>
                <a:cs typeface="Fira Sans"/>
                <a:sym typeface="Fira Sans"/>
              </a:rPr>
              <a:t>Quản lí căn hộ</a:t>
            </a:r>
          </a:p>
        </p:txBody>
      </p:sp>
      <p:sp>
        <p:nvSpPr>
          <p:cNvPr id="52" name="TextBox 52"/>
          <p:cNvSpPr txBox="1"/>
          <p:nvPr/>
        </p:nvSpPr>
        <p:spPr>
          <a:xfrm>
            <a:off x="11718900" y="8319975"/>
            <a:ext cx="2363805" cy="391288"/>
          </a:xfrm>
          <a:prstGeom prst="rect">
            <a:avLst/>
          </a:prstGeom>
        </p:spPr>
        <p:txBody>
          <a:bodyPr lIns="0" tIns="0" rIns="0" bIns="0" rtlCol="0" anchor="t">
            <a:spAutoFit/>
          </a:bodyPr>
          <a:lstStyle/>
          <a:p>
            <a:pPr algn="l">
              <a:lnSpc>
                <a:spcPts val="3121"/>
              </a:lnSpc>
              <a:spcBef>
                <a:spcPct val="0"/>
              </a:spcBef>
            </a:pPr>
            <a:r>
              <a:rPr lang="en-US" sz="2229" spc="11">
                <a:solidFill>
                  <a:srgbClr val="000000"/>
                </a:solidFill>
                <a:latin typeface="Fira Sans"/>
                <a:ea typeface="Fira Sans"/>
                <a:cs typeface="Fira Sans"/>
                <a:sym typeface="Fira Sans"/>
              </a:rPr>
              <a:t>60%</a:t>
            </a:r>
          </a:p>
        </p:txBody>
      </p:sp>
      <p:sp>
        <p:nvSpPr>
          <p:cNvPr id="53" name="AutoShape 53"/>
          <p:cNvSpPr/>
          <p:nvPr/>
        </p:nvSpPr>
        <p:spPr>
          <a:xfrm>
            <a:off x="7189074" y="8793704"/>
            <a:ext cx="7577438" cy="0"/>
          </a:xfrm>
          <a:prstGeom prst="line">
            <a:avLst/>
          </a:prstGeom>
          <a:ln w="9525" cap="flat">
            <a:solidFill>
              <a:srgbClr val="A6A6A6"/>
            </a:solidFill>
            <a:prstDash val="solid"/>
            <a:headEnd type="none" w="sm" len="sm"/>
            <a:tailEnd type="none" w="sm" len="sm"/>
          </a:ln>
        </p:spPr>
      </p:sp>
      <p:sp>
        <p:nvSpPr>
          <p:cNvPr id="54" name="TextBox 54"/>
          <p:cNvSpPr txBox="1"/>
          <p:nvPr/>
        </p:nvSpPr>
        <p:spPr>
          <a:xfrm>
            <a:off x="7590911" y="8842068"/>
            <a:ext cx="3445917" cy="391288"/>
          </a:xfrm>
          <a:prstGeom prst="rect">
            <a:avLst/>
          </a:prstGeom>
        </p:spPr>
        <p:txBody>
          <a:bodyPr lIns="0" tIns="0" rIns="0" bIns="0" rtlCol="0" anchor="t">
            <a:spAutoFit/>
          </a:bodyPr>
          <a:lstStyle/>
          <a:p>
            <a:pPr marL="481384" lvl="1" indent="-240692" algn="l">
              <a:lnSpc>
                <a:spcPts val="3121"/>
              </a:lnSpc>
              <a:spcBef>
                <a:spcPct val="0"/>
              </a:spcBef>
              <a:buFont typeface="Arial"/>
              <a:buChar char="•"/>
            </a:pPr>
            <a:r>
              <a:rPr lang="en-US" sz="2229" spc="11">
                <a:solidFill>
                  <a:srgbClr val="000000"/>
                </a:solidFill>
                <a:latin typeface="Fira Sans"/>
                <a:ea typeface="Fira Sans"/>
                <a:cs typeface="Fira Sans"/>
                <a:sym typeface="Fira Sans"/>
              </a:rPr>
              <a:t>Quản lí dịch vụ</a:t>
            </a:r>
          </a:p>
        </p:txBody>
      </p:sp>
      <p:sp>
        <p:nvSpPr>
          <p:cNvPr id="55" name="TextBox 55"/>
          <p:cNvSpPr txBox="1"/>
          <p:nvPr/>
        </p:nvSpPr>
        <p:spPr>
          <a:xfrm>
            <a:off x="11718900" y="8842068"/>
            <a:ext cx="2363805" cy="391288"/>
          </a:xfrm>
          <a:prstGeom prst="rect">
            <a:avLst/>
          </a:prstGeom>
        </p:spPr>
        <p:txBody>
          <a:bodyPr lIns="0" tIns="0" rIns="0" bIns="0" rtlCol="0" anchor="t">
            <a:spAutoFit/>
          </a:bodyPr>
          <a:lstStyle/>
          <a:p>
            <a:pPr algn="l">
              <a:lnSpc>
                <a:spcPts val="3121"/>
              </a:lnSpc>
              <a:spcBef>
                <a:spcPct val="0"/>
              </a:spcBef>
            </a:pPr>
            <a:r>
              <a:rPr lang="en-US" sz="2229" spc="11">
                <a:solidFill>
                  <a:srgbClr val="000000"/>
                </a:solidFill>
                <a:latin typeface="Fira Sans"/>
                <a:ea typeface="Fira Sans"/>
                <a:cs typeface="Fira Sans"/>
                <a:sym typeface="Fira Sans"/>
              </a:rPr>
              <a:t>80%</a:t>
            </a:r>
          </a:p>
        </p:txBody>
      </p:sp>
      <p:sp>
        <p:nvSpPr>
          <p:cNvPr id="56" name="AutoShape 56"/>
          <p:cNvSpPr/>
          <p:nvPr/>
        </p:nvSpPr>
        <p:spPr>
          <a:xfrm>
            <a:off x="7189074" y="9338870"/>
            <a:ext cx="7577438" cy="0"/>
          </a:xfrm>
          <a:prstGeom prst="line">
            <a:avLst/>
          </a:prstGeom>
          <a:ln w="9525" cap="flat">
            <a:solidFill>
              <a:srgbClr val="A6A6A6"/>
            </a:solidFill>
            <a:prstDash val="solid"/>
            <a:headEnd type="none" w="sm" len="sm"/>
            <a:tailEnd type="none" w="sm" len="sm"/>
          </a:ln>
        </p:spPr>
      </p:sp>
      <p:sp>
        <p:nvSpPr>
          <p:cNvPr id="57" name="TextBox 57"/>
          <p:cNvSpPr txBox="1"/>
          <p:nvPr/>
        </p:nvSpPr>
        <p:spPr>
          <a:xfrm>
            <a:off x="7590911" y="9391257"/>
            <a:ext cx="3445917" cy="391288"/>
          </a:xfrm>
          <a:prstGeom prst="rect">
            <a:avLst/>
          </a:prstGeom>
        </p:spPr>
        <p:txBody>
          <a:bodyPr lIns="0" tIns="0" rIns="0" bIns="0" rtlCol="0" anchor="t">
            <a:spAutoFit/>
          </a:bodyPr>
          <a:lstStyle/>
          <a:p>
            <a:pPr marL="481384" lvl="1" indent="-240692" algn="l">
              <a:lnSpc>
                <a:spcPts val="3121"/>
              </a:lnSpc>
              <a:spcBef>
                <a:spcPct val="0"/>
              </a:spcBef>
              <a:buFont typeface="Arial"/>
              <a:buChar char="•"/>
            </a:pPr>
            <a:r>
              <a:rPr lang="en-US" sz="2229" spc="11">
                <a:solidFill>
                  <a:srgbClr val="000000"/>
                </a:solidFill>
                <a:latin typeface="Fira Sans"/>
                <a:ea typeface="Fira Sans"/>
                <a:cs typeface="Fira Sans"/>
                <a:sym typeface="Fira Sans"/>
              </a:rPr>
              <a:t>Báo cáo thống kê</a:t>
            </a:r>
          </a:p>
        </p:txBody>
      </p:sp>
      <p:sp>
        <p:nvSpPr>
          <p:cNvPr id="58" name="TextBox 58"/>
          <p:cNvSpPr txBox="1"/>
          <p:nvPr/>
        </p:nvSpPr>
        <p:spPr>
          <a:xfrm>
            <a:off x="11722798" y="9343632"/>
            <a:ext cx="2363805" cy="391288"/>
          </a:xfrm>
          <a:prstGeom prst="rect">
            <a:avLst/>
          </a:prstGeom>
        </p:spPr>
        <p:txBody>
          <a:bodyPr lIns="0" tIns="0" rIns="0" bIns="0" rtlCol="0" anchor="t">
            <a:spAutoFit/>
          </a:bodyPr>
          <a:lstStyle/>
          <a:p>
            <a:pPr algn="l">
              <a:lnSpc>
                <a:spcPts val="3121"/>
              </a:lnSpc>
              <a:spcBef>
                <a:spcPct val="0"/>
              </a:spcBef>
            </a:pPr>
            <a:r>
              <a:rPr lang="en-US" sz="2229" spc="11">
                <a:solidFill>
                  <a:srgbClr val="000000"/>
                </a:solidFill>
                <a:latin typeface="Fira Sans"/>
                <a:ea typeface="Fira Sans"/>
                <a:cs typeface="Fira Sans"/>
                <a:sym typeface="Fira Sans"/>
              </a:rPr>
              <a:t>0%</a:t>
            </a:r>
          </a:p>
        </p:txBody>
      </p:sp>
      <p:sp>
        <p:nvSpPr>
          <p:cNvPr id="59" name="AutoShape 59"/>
          <p:cNvSpPr/>
          <p:nvPr/>
        </p:nvSpPr>
        <p:spPr>
          <a:xfrm>
            <a:off x="7123311" y="9787308"/>
            <a:ext cx="7577438" cy="0"/>
          </a:xfrm>
          <a:prstGeom prst="line">
            <a:avLst/>
          </a:prstGeom>
          <a:ln w="9525" cap="flat">
            <a:solidFill>
              <a:srgbClr val="A6A6A6"/>
            </a:solidFill>
            <a:prstDash val="solid"/>
            <a:headEnd type="none" w="sm" len="sm"/>
            <a:tailEnd type="none" w="sm" len="sm"/>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CF5"/>
        </a:solidFill>
        <a:effectLst/>
      </p:bgPr>
    </p:bg>
    <p:spTree>
      <p:nvGrpSpPr>
        <p:cNvPr id="1" name=""/>
        <p:cNvGrpSpPr/>
        <p:nvPr/>
      </p:nvGrpSpPr>
      <p:grpSpPr>
        <a:xfrm>
          <a:off x="0" y="0"/>
          <a:ext cx="0" cy="0"/>
          <a:chOff x="0" y="0"/>
          <a:chExt cx="0" cy="0"/>
        </a:xfrm>
      </p:grpSpPr>
      <p:sp>
        <p:nvSpPr>
          <p:cNvPr id="2" name="Freeform 2"/>
          <p:cNvSpPr/>
          <p:nvPr/>
        </p:nvSpPr>
        <p:spPr>
          <a:xfrm>
            <a:off x="3494328" y="-1139540"/>
            <a:ext cx="11299344" cy="6355881"/>
          </a:xfrm>
          <a:custGeom>
            <a:avLst/>
            <a:gdLst/>
            <a:ahLst/>
            <a:cxnLst/>
            <a:rect l="l" t="t" r="r" b="b"/>
            <a:pathLst>
              <a:path w="11299344" h="6355881">
                <a:moveTo>
                  <a:pt x="0" y="0"/>
                </a:moveTo>
                <a:lnTo>
                  <a:pt x="11299344" y="0"/>
                </a:lnTo>
                <a:lnTo>
                  <a:pt x="11299344" y="6355881"/>
                </a:lnTo>
                <a:lnTo>
                  <a:pt x="0" y="63558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963582" y="-3082939"/>
            <a:ext cx="11705343" cy="8704519"/>
          </a:xfrm>
          <a:custGeom>
            <a:avLst/>
            <a:gdLst/>
            <a:ahLst/>
            <a:cxnLst/>
            <a:rect l="l" t="t" r="r" b="b"/>
            <a:pathLst>
              <a:path w="11705343" h="8704519">
                <a:moveTo>
                  <a:pt x="0" y="0"/>
                </a:moveTo>
                <a:lnTo>
                  <a:pt x="11705344" y="0"/>
                </a:lnTo>
                <a:lnTo>
                  <a:pt x="11705344" y="8704519"/>
                </a:lnTo>
                <a:lnTo>
                  <a:pt x="0" y="8704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54539" y="2803029"/>
            <a:ext cx="13562933" cy="7483971"/>
          </a:xfrm>
          <a:custGeom>
            <a:avLst/>
            <a:gdLst/>
            <a:ahLst/>
            <a:cxnLst/>
            <a:rect l="l" t="t" r="r" b="b"/>
            <a:pathLst>
              <a:path w="13562933" h="7483971">
                <a:moveTo>
                  <a:pt x="0" y="0"/>
                </a:moveTo>
                <a:lnTo>
                  <a:pt x="13562933" y="0"/>
                </a:lnTo>
                <a:lnTo>
                  <a:pt x="13562933" y="7483971"/>
                </a:lnTo>
                <a:lnTo>
                  <a:pt x="0" y="74839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2674382" y="-682393"/>
            <a:ext cx="7790226" cy="7790226"/>
          </a:xfrm>
          <a:custGeom>
            <a:avLst/>
            <a:gdLst/>
            <a:ahLst/>
            <a:cxnLst/>
            <a:rect l="l" t="t" r="r" b="b"/>
            <a:pathLst>
              <a:path w="7790226" h="7790226">
                <a:moveTo>
                  <a:pt x="0" y="0"/>
                </a:moveTo>
                <a:lnTo>
                  <a:pt x="7790226" y="0"/>
                </a:lnTo>
                <a:lnTo>
                  <a:pt x="7790226" y="7790226"/>
                </a:lnTo>
                <a:lnTo>
                  <a:pt x="0" y="77902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6" name="Group 6"/>
          <p:cNvGrpSpPr/>
          <p:nvPr/>
        </p:nvGrpSpPr>
        <p:grpSpPr>
          <a:xfrm>
            <a:off x="-14607" y="590148"/>
            <a:ext cx="12283069" cy="7145001"/>
            <a:chOff x="0" y="0"/>
            <a:chExt cx="16377425" cy="9526668"/>
          </a:xfrm>
        </p:grpSpPr>
        <p:grpSp>
          <p:nvGrpSpPr>
            <p:cNvPr id="7" name="Group 7"/>
            <p:cNvGrpSpPr/>
            <p:nvPr/>
          </p:nvGrpSpPr>
          <p:grpSpPr>
            <a:xfrm>
              <a:off x="0" y="87231"/>
              <a:ext cx="16377425" cy="9439437"/>
              <a:chOff x="0" y="0"/>
              <a:chExt cx="2737508" cy="1577814"/>
            </a:xfrm>
          </p:grpSpPr>
          <p:sp>
            <p:nvSpPr>
              <p:cNvPr id="8" name="Freeform 8"/>
              <p:cNvSpPr/>
              <p:nvPr/>
            </p:nvSpPr>
            <p:spPr>
              <a:xfrm>
                <a:off x="0" y="0"/>
                <a:ext cx="2737508" cy="1577814"/>
              </a:xfrm>
              <a:custGeom>
                <a:avLst/>
                <a:gdLst/>
                <a:ahLst/>
                <a:cxnLst/>
                <a:rect l="l" t="t" r="r" b="b"/>
                <a:pathLst>
                  <a:path w="2737508" h="1577814">
                    <a:moveTo>
                      <a:pt x="0" y="0"/>
                    </a:moveTo>
                    <a:lnTo>
                      <a:pt x="2737508" y="0"/>
                    </a:lnTo>
                    <a:lnTo>
                      <a:pt x="2737508" y="1577814"/>
                    </a:lnTo>
                    <a:lnTo>
                      <a:pt x="0" y="1577814"/>
                    </a:lnTo>
                    <a:close/>
                  </a:path>
                </a:pathLst>
              </a:custGeom>
              <a:solidFill>
                <a:srgbClr val="FDFCF5"/>
              </a:solidFill>
              <a:ln w="28575" cap="sq">
                <a:solidFill>
                  <a:srgbClr val="272727"/>
                </a:solidFill>
                <a:prstDash val="solid"/>
                <a:miter/>
              </a:ln>
            </p:spPr>
          </p:sp>
          <p:sp>
            <p:nvSpPr>
              <p:cNvPr id="9" name="TextBox 9"/>
              <p:cNvSpPr txBox="1"/>
              <p:nvPr/>
            </p:nvSpPr>
            <p:spPr>
              <a:xfrm>
                <a:off x="0" y="-28575"/>
                <a:ext cx="2737508" cy="1606389"/>
              </a:xfrm>
              <a:prstGeom prst="rect">
                <a:avLst/>
              </a:prstGeom>
            </p:spPr>
            <p:txBody>
              <a:bodyPr lIns="50800" tIns="50800" rIns="50800" bIns="50800" rtlCol="0" anchor="ctr"/>
              <a:lstStyle/>
              <a:p>
                <a:pPr algn="ctr">
                  <a:lnSpc>
                    <a:spcPts val="2100"/>
                  </a:lnSpc>
                </a:pPr>
                <a:endParaRPr/>
              </a:p>
            </p:txBody>
          </p:sp>
        </p:grpSp>
        <p:grpSp>
          <p:nvGrpSpPr>
            <p:cNvPr id="10" name="Group 10"/>
            <p:cNvGrpSpPr/>
            <p:nvPr/>
          </p:nvGrpSpPr>
          <p:grpSpPr>
            <a:xfrm>
              <a:off x="0" y="0"/>
              <a:ext cx="16377425" cy="1024886"/>
              <a:chOff x="0" y="0"/>
              <a:chExt cx="2737508" cy="171311"/>
            </a:xfrm>
          </p:grpSpPr>
          <p:sp>
            <p:nvSpPr>
              <p:cNvPr id="11" name="Freeform 11"/>
              <p:cNvSpPr/>
              <p:nvPr/>
            </p:nvSpPr>
            <p:spPr>
              <a:xfrm>
                <a:off x="0" y="0"/>
                <a:ext cx="2737508" cy="171311"/>
              </a:xfrm>
              <a:custGeom>
                <a:avLst/>
                <a:gdLst/>
                <a:ahLst/>
                <a:cxnLst/>
                <a:rect l="l" t="t" r="r" b="b"/>
                <a:pathLst>
                  <a:path w="2737508" h="171311">
                    <a:moveTo>
                      <a:pt x="0" y="0"/>
                    </a:moveTo>
                    <a:lnTo>
                      <a:pt x="2737508" y="0"/>
                    </a:lnTo>
                    <a:lnTo>
                      <a:pt x="2737508" y="171311"/>
                    </a:lnTo>
                    <a:lnTo>
                      <a:pt x="0" y="171311"/>
                    </a:lnTo>
                    <a:close/>
                  </a:path>
                </a:pathLst>
              </a:custGeom>
              <a:solidFill>
                <a:srgbClr val="3AB85C"/>
              </a:solidFill>
              <a:ln w="28575" cap="sq">
                <a:solidFill>
                  <a:srgbClr val="272727"/>
                </a:solidFill>
                <a:prstDash val="solid"/>
                <a:miter/>
              </a:ln>
            </p:spPr>
          </p:sp>
          <p:sp>
            <p:nvSpPr>
              <p:cNvPr id="12" name="TextBox 12"/>
              <p:cNvSpPr txBox="1"/>
              <p:nvPr/>
            </p:nvSpPr>
            <p:spPr>
              <a:xfrm>
                <a:off x="0" y="-28575"/>
                <a:ext cx="2737508" cy="199886"/>
              </a:xfrm>
              <a:prstGeom prst="rect">
                <a:avLst/>
              </a:prstGeom>
            </p:spPr>
            <p:txBody>
              <a:bodyPr lIns="50800" tIns="50800" rIns="50800" bIns="50800" rtlCol="0" anchor="ctr"/>
              <a:lstStyle/>
              <a:p>
                <a:pPr algn="ctr">
                  <a:lnSpc>
                    <a:spcPts val="2100"/>
                  </a:lnSpc>
                </a:pPr>
                <a:endParaRPr/>
              </a:p>
            </p:txBody>
          </p:sp>
        </p:grpSp>
        <p:sp>
          <p:nvSpPr>
            <p:cNvPr id="13" name="Freeform 13"/>
            <p:cNvSpPr/>
            <p:nvPr/>
          </p:nvSpPr>
          <p:spPr>
            <a:xfrm>
              <a:off x="587970" y="290716"/>
              <a:ext cx="443454" cy="443454"/>
            </a:xfrm>
            <a:custGeom>
              <a:avLst/>
              <a:gdLst/>
              <a:ahLst/>
              <a:cxnLst/>
              <a:rect l="l" t="t" r="r" b="b"/>
              <a:pathLst>
                <a:path w="443454" h="443454">
                  <a:moveTo>
                    <a:pt x="0" y="0"/>
                  </a:moveTo>
                  <a:lnTo>
                    <a:pt x="443454" y="0"/>
                  </a:lnTo>
                  <a:lnTo>
                    <a:pt x="443454" y="443454"/>
                  </a:lnTo>
                  <a:lnTo>
                    <a:pt x="0" y="44345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14" name="Freeform 14"/>
          <p:cNvSpPr/>
          <p:nvPr/>
        </p:nvSpPr>
        <p:spPr>
          <a:xfrm>
            <a:off x="10863037" y="6275677"/>
            <a:ext cx="6475951" cy="2578606"/>
          </a:xfrm>
          <a:custGeom>
            <a:avLst/>
            <a:gdLst/>
            <a:ahLst/>
            <a:cxnLst/>
            <a:rect l="l" t="t" r="r" b="b"/>
            <a:pathLst>
              <a:path w="6475951" h="2578606">
                <a:moveTo>
                  <a:pt x="0" y="0"/>
                </a:moveTo>
                <a:lnTo>
                  <a:pt x="6475951" y="0"/>
                </a:lnTo>
                <a:lnTo>
                  <a:pt x="6475951" y="2578606"/>
                </a:lnTo>
                <a:lnTo>
                  <a:pt x="0" y="257860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Freeform 15"/>
          <p:cNvSpPr/>
          <p:nvPr/>
        </p:nvSpPr>
        <p:spPr>
          <a:xfrm>
            <a:off x="14714821" y="2038401"/>
            <a:ext cx="2729757" cy="2124247"/>
          </a:xfrm>
          <a:custGeom>
            <a:avLst/>
            <a:gdLst/>
            <a:ahLst/>
            <a:cxnLst/>
            <a:rect l="l" t="t" r="r" b="b"/>
            <a:pathLst>
              <a:path w="2729757" h="2124247">
                <a:moveTo>
                  <a:pt x="0" y="0"/>
                </a:moveTo>
                <a:lnTo>
                  <a:pt x="2729757" y="0"/>
                </a:lnTo>
                <a:lnTo>
                  <a:pt x="2729757" y="2124247"/>
                </a:lnTo>
                <a:lnTo>
                  <a:pt x="0" y="212424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Freeform 16"/>
          <p:cNvSpPr/>
          <p:nvPr/>
        </p:nvSpPr>
        <p:spPr>
          <a:xfrm>
            <a:off x="1776822" y="5841608"/>
            <a:ext cx="1011238" cy="989174"/>
          </a:xfrm>
          <a:custGeom>
            <a:avLst/>
            <a:gdLst/>
            <a:ahLst/>
            <a:cxnLst/>
            <a:rect l="l" t="t" r="r" b="b"/>
            <a:pathLst>
              <a:path w="1011238" h="989174">
                <a:moveTo>
                  <a:pt x="0" y="0"/>
                </a:moveTo>
                <a:lnTo>
                  <a:pt x="1011238" y="0"/>
                </a:lnTo>
                <a:lnTo>
                  <a:pt x="1011238" y="989174"/>
                </a:lnTo>
                <a:lnTo>
                  <a:pt x="0" y="989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7" name="Freeform 17"/>
          <p:cNvSpPr/>
          <p:nvPr/>
        </p:nvSpPr>
        <p:spPr>
          <a:xfrm>
            <a:off x="16772596" y="824309"/>
            <a:ext cx="566392" cy="566392"/>
          </a:xfrm>
          <a:custGeom>
            <a:avLst/>
            <a:gdLst/>
            <a:ahLst/>
            <a:cxnLst/>
            <a:rect l="l" t="t" r="r" b="b"/>
            <a:pathLst>
              <a:path w="566392" h="566392">
                <a:moveTo>
                  <a:pt x="0" y="0"/>
                </a:moveTo>
                <a:lnTo>
                  <a:pt x="566392" y="0"/>
                </a:lnTo>
                <a:lnTo>
                  <a:pt x="566392" y="566392"/>
                </a:lnTo>
                <a:lnTo>
                  <a:pt x="0" y="56639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8" name="Freeform 18"/>
          <p:cNvSpPr/>
          <p:nvPr/>
        </p:nvSpPr>
        <p:spPr>
          <a:xfrm>
            <a:off x="14101013" y="1825718"/>
            <a:ext cx="429190" cy="429190"/>
          </a:xfrm>
          <a:custGeom>
            <a:avLst/>
            <a:gdLst/>
            <a:ahLst/>
            <a:cxnLst/>
            <a:rect l="l" t="t" r="r" b="b"/>
            <a:pathLst>
              <a:path w="429190" h="429190">
                <a:moveTo>
                  <a:pt x="0" y="0"/>
                </a:moveTo>
                <a:lnTo>
                  <a:pt x="429190" y="0"/>
                </a:lnTo>
                <a:lnTo>
                  <a:pt x="429190" y="429190"/>
                </a:lnTo>
                <a:lnTo>
                  <a:pt x="0" y="42919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9" name="Freeform 19"/>
          <p:cNvSpPr/>
          <p:nvPr/>
        </p:nvSpPr>
        <p:spPr>
          <a:xfrm>
            <a:off x="16772596" y="4697574"/>
            <a:ext cx="566392" cy="566392"/>
          </a:xfrm>
          <a:custGeom>
            <a:avLst/>
            <a:gdLst/>
            <a:ahLst/>
            <a:cxnLst/>
            <a:rect l="l" t="t" r="r" b="b"/>
            <a:pathLst>
              <a:path w="566392" h="566392">
                <a:moveTo>
                  <a:pt x="0" y="0"/>
                </a:moveTo>
                <a:lnTo>
                  <a:pt x="566392" y="0"/>
                </a:lnTo>
                <a:lnTo>
                  <a:pt x="566392" y="566392"/>
                </a:lnTo>
                <a:lnTo>
                  <a:pt x="0" y="56639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0" name="TextBox 20"/>
          <p:cNvSpPr txBox="1"/>
          <p:nvPr/>
        </p:nvSpPr>
        <p:spPr>
          <a:xfrm>
            <a:off x="-892665" y="2775078"/>
            <a:ext cx="14039186" cy="3587994"/>
          </a:xfrm>
          <a:prstGeom prst="rect">
            <a:avLst/>
          </a:prstGeom>
        </p:spPr>
        <p:txBody>
          <a:bodyPr lIns="0" tIns="0" rIns="0" bIns="0" rtlCol="0" anchor="t">
            <a:spAutoFit/>
          </a:bodyPr>
          <a:lstStyle/>
          <a:p>
            <a:pPr marL="0" lvl="0" indent="0" algn="ctr">
              <a:lnSpc>
                <a:spcPts val="13269"/>
              </a:lnSpc>
            </a:pPr>
            <a:r>
              <a:rPr lang="en-US" sz="16797" spc="-419">
                <a:solidFill>
                  <a:srgbClr val="B6F500"/>
                </a:solidFill>
                <a:latin typeface="Saira ExtraCondensed Medium"/>
                <a:ea typeface="Saira ExtraCondensed Medium"/>
                <a:cs typeface="Saira ExtraCondensed Medium"/>
                <a:sym typeface="Saira ExtraCondensed Medium"/>
              </a:rPr>
              <a:t>CẢM ƠN THẦY CÔ</a:t>
            </a:r>
          </a:p>
          <a:p>
            <a:pPr marL="0" lvl="0" indent="0" algn="ctr">
              <a:lnSpc>
                <a:spcPts val="13269"/>
              </a:lnSpc>
            </a:pPr>
            <a:r>
              <a:rPr lang="en-US" sz="16797" spc="-419">
                <a:solidFill>
                  <a:srgbClr val="B6F500"/>
                </a:solidFill>
                <a:latin typeface="Saira ExtraCondensed Medium"/>
                <a:ea typeface="Saira ExtraCondensed Medium"/>
                <a:cs typeface="Saira ExtraCondensed Medium"/>
                <a:sym typeface="Saira ExtraCondensed Medium"/>
              </a:rPr>
              <a:t> ĐÃ LẮNG NGHE</a:t>
            </a:r>
          </a:p>
        </p:txBody>
      </p:sp>
      <p:sp>
        <p:nvSpPr>
          <p:cNvPr id="21" name="Freeform 21"/>
          <p:cNvSpPr/>
          <p:nvPr/>
        </p:nvSpPr>
        <p:spPr>
          <a:xfrm>
            <a:off x="5026252" y="8034355"/>
            <a:ext cx="1598978" cy="1223945"/>
          </a:xfrm>
          <a:custGeom>
            <a:avLst/>
            <a:gdLst/>
            <a:ahLst/>
            <a:cxnLst/>
            <a:rect l="l" t="t" r="r" b="b"/>
            <a:pathLst>
              <a:path w="1598978" h="1223945">
                <a:moveTo>
                  <a:pt x="0" y="0"/>
                </a:moveTo>
                <a:lnTo>
                  <a:pt x="1598978" y="0"/>
                </a:lnTo>
                <a:lnTo>
                  <a:pt x="1598978" y="1223945"/>
                </a:lnTo>
                <a:lnTo>
                  <a:pt x="0" y="122394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2" name="Freeform 22"/>
          <p:cNvSpPr/>
          <p:nvPr/>
        </p:nvSpPr>
        <p:spPr>
          <a:xfrm>
            <a:off x="6806998" y="8034355"/>
            <a:ext cx="1598978" cy="1223945"/>
          </a:xfrm>
          <a:custGeom>
            <a:avLst/>
            <a:gdLst/>
            <a:ahLst/>
            <a:cxnLst/>
            <a:rect l="l" t="t" r="r" b="b"/>
            <a:pathLst>
              <a:path w="1598978" h="1223945">
                <a:moveTo>
                  <a:pt x="0" y="0"/>
                </a:moveTo>
                <a:lnTo>
                  <a:pt x="1598978" y="0"/>
                </a:lnTo>
                <a:lnTo>
                  <a:pt x="1598978" y="1223945"/>
                </a:lnTo>
                <a:lnTo>
                  <a:pt x="0" y="1223945"/>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23" name="Freeform 23"/>
          <p:cNvSpPr/>
          <p:nvPr/>
        </p:nvSpPr>
        <p:spPr>
          <a:xfrm>
            <a:off x="8878035" y="1549307"/>
            <a:ext cx="1137093" cy="1137093"/>
          </a:xfrm>
          <a:custGeom>
            <a:avLst/>
            <a:gdLst/>
            <a:ahLst/>
            <a:cxnLst/>
            <a:rect l="l" t="t" r="r" b="b"/>
            <a:pathLst>
              <a:path w="1137093" h="1137093">
                <a:moveTo>
                  <a:pt x="0" y="0"/>
                </a:moveTo>
                <a:lnTo>
                  <a:pt x="1137092" y="0"/>
                </a:lnTo>
                <a:lnTo>
                  <a:pt x="1137092" y="1137092"/>
                </a:lnTo>
                <a:lnTo>
                  <a:pt x="0" y="1137092"/>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24" name="Freeform 24"/>
          <p:cNvSpPr/>
          <p:nvPr/>
        </p:nvSpPr>
        <p:spPr>
          <a:xfrm>
            <a:off x="9144000" y="4811380"/>
            <a:ext cx="11141642" cy="8285330"/>
          </a:xfrm>
          <a:custGeom>
            <a:avLst/>
            <a:gdLst/>
            <a:ahLst/>
            <a:cxnLst/>
            <a:rect l="l" t="t" r="r" b="b"/>
            <a:pathLst>
              <a:path w="11141642" h="8285330">
                <a:moveTo>
                  <a:pt x="0" y="0"/>
                </a:moveTo>
                <a:lnTo>
                  <a:pt x="11141642" y="0"/>
                </a:lnTo>
                <a:lnTo>
                  <a:pt x="11141642" y="8285330"/>
                </a:lnTo>
                <a:lnTo>
                  <a:pt x="0" y="8285330"/>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7465" y="2711416"/>
            <a:ext cx="4661595" cy="970533"/>
            <a:chOff x="0" y="0"/>
            <a:chExt cx="1591315" cy="331308"/>
          </a:xfrm>
        </p:grpSpPr>
        <p:sp>
          <p:nvSpPr>
            <p:cNvPr id="3" name="Freeform 3"/>
            <p:cNvSpPr/>
            <p:nvPr/>
          </p:nvSpPr>
          <p:spPr>
            <a:xfrm>
              <a:off x="0" y="0"/>
              <a:ext cx="1591315" cy="331308"/>
            </a:xfrm>
            <a:custGeom>
              <a:avLst/>
              <a:gdLst/>
              <a:ahLst/>
              <a:cxnLst/>
              <a:rect l="l" t="t" r="r" b="b"/>
              <a:pathLst>
                <a:path w="1591315" h="331308">
                  <a:moveTo>
                    <a:pt x="156114" y="0"/>
                  </a:moveTo>
                  <a:lnTo>
                    <a:pt x="1435201" y="0"/>
                  </a:lnTo>
                  <a:cubicBezTo>
                    <a:pt x="1476605" y="0"/>
                    <a:pt x="1516313" y="16448"/>
                    <a:pt x="1545590" y="45725"/>
                  </a:cubicBezTo>
                  <a:cubicBezTo>
                    <a:pt x="1574867" y="75002"/>
                    <a:pt x="1591315" y="114710"/>
                    <a:pt x="1591315" y="156114"/>
                  </a:cubicBezTo>
                  <a:lnTo>
                    <a:pt x="1591315" y="175194"/>
                  </a:lnTo>
                  <a:cubicBezTo>
                    <a:pt x="1591315" y="216598"/>
                    <a:pt x="1574867" y="256306"/>
                    <a:pt x="1545590" y="285583"/>
                  </a:cubicBezTo>
                  <a:cubicBezTo>
                    <a:pt x="1516313" y="314860"/>
                    <a:pt x="1476605" y="331308"/>
                    <a:pt x="1435201" y="331308"/>
                  </a:cubicBezTo>
                  <a:lnTo>
                    <a:pt x="156114" y="331308"/>
                  </a:lnTo>
                  <a:cubicBezTo>
                    <a:pt x="114710" y="331308"/>
                    <a:pt x="75002" y="314860"/>
                    <a:pt x="45725" y="285583"/>
                  </a:cubicBezTo>
                  <a:cubicBezTo>
                    <a:pt x="16448" y="256306"/>
                    <a:pt x="0" y="216598"/>
                    <a:pt x="0" y="175194"/>
                  </a:cubicBezTo>
                  <a:lnTo>
                    <a:pt x="0" y="156114"/>
                  </a:lnTo>
                  <a:cubicBezTo>
                    <a:pt x="0" y="114710"/>
                    <a:pt x="16448" y="75002"/>
                    <a:pt x="45725" y="45725"/>
                  </a:cubicBezTo>
                  <a:cubicBezTo>
                    <a:pt x="75002" y="16448"/>
                    <a:pt x="114710" y="0"/>
                    <a:pt x="156114" y="0"/>
                  </a:cubicBezTo>
                  <a:close/>
                </a:path>
              </a:pathLst>
            </a:custGeom>
            <a:solidFill>
              <a:srgbClr val="3AB85C"/>
            </a:solidFill>
            <a:ln w="47625" cap="rnd">
              <a:solidFill>
                <a:srgbClr val="3AB85C"/>
              </a:solidFill>
              <a:prstDash val="solid"/>
              <a:round/>
            </a:ln>
          </p:spPr>
        </p:sp>
        <p:sp>
          <p:nvSpPr>
            <p:cNvPr id="4" name="TextBox 4"/>
            <p:cNvSpPr txBox="1"/>
            <p:nvPr/>
          </p:nvSpPr>
          <p:spPr>
            <a:xfrm>
              <a:off x="0" y="-66675"/>
              <a:ext cx="1591315" cy="397983"/>
            </a:xfrm>
            <a:prstGeom prst="rect">
              <a:avLst/>
            </a:prstGeom>
          </p:spPr>
          <p:txBody>
            <a:bodyPr lIns="50800" tIns="50800" rIns="50800" bIns="50800" rtlCol="0" anchor="ctr"/>
            <a:lstStyle/>
            <a:p>
              <a:pPr algn="ctr">
                <a:lnSpc>
                  <a:spcPts val="4200"/>
                </a:lnSpc>
              </a:pPr>
              <a:r>
                <a:rPr lang="en-US" sz="3000" u="sng">
                  <a:solidFill>
                    <a:srgbClr val="FFFFFF"/>
                  </a:solidFill>
                  <a:latin typeface="Cabin Bold"/>
                  <a:ea typeface="Cabin Bold"/>
                  <a:cs typeface="Cabin Bold"/>
                  <a:sym typeface="Cabin Bold"/>
                  <a:hlinkClick r:id="rId2" action="ppaction://hlinksldjump"/>
                </a:rPr>
                <a:t>GIỚI THIỆU</a:t>
              </a:r>
              <a:r>
                <a:rPr lang="en-US" sz="3000" u="sng">
                  <a:solidFill>
                    <a:srgbClr val="FFFFFF"/>
                  </a:solidFill>
                  <a:latin typeface="Cabin"/>
                  <a:ea typeface="Cabin"/>
                  <a:cs typeface="Cabin"/>
                  <a:sym typeface="Cabin"/>
                </a:rPr>
                <a:t> ĐỀ TÀI</a:t>
              </a:r>
            </a:p>
          </p:txBody>
        </p:sp>
      </p:grpSp>
      <p:sp>
        <p:nvSpPr>
          <p:cNvPr id="5" name="Freeform 5"/>
          <p:cNvSpPr/>
          <p:nvPr/>
        </p:nvSpPr>
        <p:spPr>
          <a:xfrm>
            <a:off x="6688185" y="2475142"/>
            <a:ext cx="4911629" cy="7811858"/>
          </a:xfrm>
          <a:custGeom>
            <a:avLst/>
            <a:gdLst/>
            <a:ahLst/>
            <a:cxnLst/>
            <a:rect l="l" t="t" r="r" b="b"/>
            <a:pathLst>
              <a:path w="4911629" h="7811858">
                <a:moveTo>
                  <a:pt x="0" y="0"/>
                </a:moveTo>
                <a:lnTo>
                  <a:pt x="4911630" y="0"/>
                </a:lnTo>
                <a:lnTo>
                  <a:pt x="4911630" y="7811858"/>
                </a:lnTo>
                <a:lnTo>
                  <a:pt x="0" y="7811858"/>
                </a:lnTo>
                <a:lnTo>
                  <a:pt x="0" y="0"/>
                </a:lnTo>
                <a:close/>
              </a:path>
            </a:pathLst>
          </a:custGeom>
          <a:blipFill>
            <a:blip r:embed="rId3">
              <a:extLst>
                <a:ext uri="{96DAC541-7B7A-43D3-8B79-37D633B846F1}">
                  <asvg:svgBlip xmlns:asvg="http://schemas.microsoft.com/office/drawing/2016/SVG/main" r:embed="rId4"/>
                </a:ext>
              </a:extLst>
            </a:blip>
            <a:stretch>
              <a:fillRect b="-37225"/>
            </a:stretch>
          </a:blipFill>
        </p:spPr>
      </p:sp>
      <p:grpSp>
        <p:nvGrpSpPr>
          <p:cNvPr id="6" name="Group 6"/>
          <p:cNvGrpSpPr/>
          <p:nvPr/>
        </p:nvGrpSpPr>
        <p:grpSpPr>
          <a:xfrm>
            <a:off x="2007475" y="8712081"/>
            <a:ext cx="14273050" cy="813474"/>
            <a:chOff x="0" y="0"/>
            <a:chExt cx="4885635" cy="278450"/>
          </a:xfrm>
        </p:grpSpPr>
        <p:sp>
          <p:nvSpPr>
            <p:cNvPr id="7" name="Freeform 7"/>
            <p:cNvSpPr/>
            <p:nvPr/>
          </p:nvSpPr>
          <p:spPr>
            <a:xfrm>
              <a:off x="0" y="0"/>
              <a:ext cx="4885635" cy="278450"/>
            </a:xfrm>
            <a:custGeom>
              <a:avLst/>
              <a:gdLst/>
              <a:ahLst/>
              <a:cxnLst/>
              <a:rect l="l" t="t" r="r" b="b"/>
              <a:pathLst>
                <a:path w="4885635" h="278450">
                  <a:moveTo>
                    <a:pt x="50987" y="0"/>
                  </a:moveTo>
                  <a:lnTo>
                    <a:pt x="4834648" y="0"/>
                  </a:lnTo>
                  <a:cubicBezTo>
                    <a:pt x="4862807" y="0"/>
                    <a:pt x="4885635" y="22828"/>
                    <a:pt x="4885635" y="50987"/>
                  </a:cubicBezTo>
                  <a:lnTo>
                    <a:pt x="4885635" y="227463"/>
                  </a:lnTo>
                  <a:cubicBezTo>
                    <a:pt x="4885635" y="255623"/>
                    <a:pt x="4862807" y="278450"/>
                    <a:pt x="4834648" y="278450"/>
                  </a:cubicBezTo>
                  <a:lnTo>
                    <a:pt x="50987" y="278450"/>
                  </a:lnTo>
                  <a:cubicBezTo>
                    <a:pt x="22828" y="278450"/>
                    <a:pt x="0" y="255623"/>
                    <a:pt x="0" y="227463"/>
                  </a:cubicBezTo>
                  <a:lnTo>
                    <a:pt x="0" y="50987"/>
                  </a:lnTo>
                  <a:cubicBezTo>
                    <a:pt x="0" y="22828"/>
                    <a:pt x="22828" y="0"/>
                    <a:pt x="50987" y="0"/>
                  </a:cubicBezTo>
                  <a:close/>
                </a:path>
              </a:pathLst>
            </a:custGeom>
            <a:solidFill>
              <a:srgbClr val="FFFFFF"/>
            </a:solidFill>
            <a:ln w="38100" cap="rnd">
              <a:solidFill>
                <a:srgbClr val="000000"/>
              </a:solidFill>
              <a:prstDash val="solid"/>
              <a:round/>
            </a:ln>
          </p:spPr>
        </p:sp>
        <p:sp>
          <p:nvSpPr>
            <p:cNvPr id="8" name="TextBox 8"/>
            <p:cNvSpPr txBox="1"/>
            <p:nvPr/>
          </p:nvSpPr>
          <p:spPr>
            <a:xfrm>
              <a:off x="0" y="0"/>
              <a:ext cx="4885635" cy="278450"/>
            </a:xfrm>
            <a:prstGeom prst="rect">
              <a:avLst/>
            </a:prstGeom>
          </p:spPr>
          <p:txBody>
            <a:bodyPr lIns="254000" tIns="254000" rIns="254000" bIns="254000" rtlCol="0" anchor="ctr"/>
            <a:lstStyle/>
            <a:p>
              <a:pPr algn="ctr">
                <a:lnSpc>
                  <a:spcPts val="2040"/>
                </a:lnSpc>
              </a:pPr>
              <a:r>
                <a:rPr lang="en-US" sz="1700">
                  <a:solidFill>
                    <a:srgbClr val="000000"/>
                  </a:solidFill>
                  <a:latin typeface="Cabin Bold"/>
                  <a:ea typeface="Cabin Bold"/>
                  <a:cs typeface="Cabin Bold"/>
                  <a:sym typeface="Cabin Bold"/>
                </a:rPr>
                <a:t>Đề tài: </a:t>
              </a:r>
              <a:r>
                <a:rPr lang="en-US" sz="1700">
                  <a:solidFill>
                    <a:srgbClr val="000000"/>
                  </a:solidFill>
                  <a:latin typeface="Cabin"/>
                  <a:ea typeface="Cabin"/>
                  <a:cs typeface="Cabin"/>
                  <a:sym typeface="Cabin"/>
                </a:rPr>
                <a:t>Xây dựng website tính phí  quản lí chung cư.</a:t>
              </a:r>
            </a:p>
          </p:txBody>
        </p:sp>
      </p:grpSp>
      <p:grpSp>
        <p:nvGrpSpPr>
          <p:cNvPr id="9" name="Group 9"/>
          <p:cNvGrpSpPr/>
          <p:nvPr/>
        </p:nvGrpSpPr>
        <p:grpSpPr>
          <a:xfrm>
            <a:off x="0" y="4399442"/>
            <a:ext cx="7233119" cy="984250"/>
            <a:chOff x="0" y="0"/>
            <a:chExt cx="2469148" cy="335991"/>
          </a:xfrm>
        </p:grpSpPr>
        <p:sp>
          <p:nvSpPr>
            <p:cNvPr id="10" name="Freeform 10"/>
            <p:cNvSpPr/>
            <p:nvPr/>
          </p:nvSpPr>
          <p:spPr>
            <a:xfrm>
              <a:off x="0" y="0"/>
              <a:ext cx="2469148" cy="335991"/>
            </a:xfrm>
            <a:custGeom>
              <a:avLst/>
              <a:gdLst/>
              <a:ahLst/>
              <a:cxnLst/>
              <a:rect l="l" t="t" r="r" b="b"/>
              <a:pathLst>
                <a:path w="2469148" h="335991">
                  <a:moveTo>
                    <a:pt x="100612" y="0"/>
                  </a:moveTo>
                  <a:lnTo>
                    <a:pt x="2368536" y="0"/>
                  </a:lnTo>
                  <a:cubicBezTo>
                    <a:pt x="2424102" y="0"/>
                    <a:pt x="2469148" y="45046"/>
                    <a:pt x="2469148" y="100612"/>
                  </a:cubicBezTo>
                  <a:lnTo>
                    <a:pt x="2469148" y="235378"/>
                  </a:lnTo>
                  <a:cubicBezTo>
                    <a:pt x="2469148" y="290945"/>
                    <a:pt x="2424102" y="335991"/>
                    <a:pt x="2368536" y="335991"/>
                  </a:cubicBezTo>
                  <a:lnTo>
                    <a:pt x="100612" y="335991"/>
                  </a:lnTo>
                  <a:cubicBezTo>
                    <a:pt x="45046" y="335991"/>
                    <a:pt x="0" y="290945"/>
                    <a:pt x="0" y="235378"/>
                  </a:cubicBezTo>
                  <a:lnTo>
                    <a:pt x="0" y="100612"/>
                  </a:lnTo>
                  <a:cubicBezTo>
                    <a:pt x="0" y="45046"/>
                    <a:pt x="45046" y="0"/>
                    <a:pt x="100612" y="0"/>
                  </a:cubicBezTo>
                  <a:close/>
                </a:path>
              </a:pathLst>
            </a:custGeom>
            <a:solidFill>
              <a:srgbClr val="8E77F8"/>
            </a:solidFill>
            <a:ln w="47625" cap="rnd">
              <a:solidFill>
                <a:srgbClr val="8E77F8"/>
              </a:solidFill>
              <a:prstDash val="solid"/>
              <a:round/>
            </a:ln>
          </p:spPr>
        </p:sp>
        <p:sp>
          <p:nvSpPr>
            <p:cNvPr id="11" name="TextBox 11"/>
            <p:cNvSpPr txBox="1"/>
            <p:nvPr/>
          </p:nvSpPr>
          <p:spPr>
            <a:xfrm>
              <a:off x="0" y="-66675"/>
              <a:ext cx="2469148" cy="402666"/>
            </a:xfrm>
            <a:prstGeom prst="rect">
              <a:avLst/>
            </a:prstGeom>
          </p:spPr>
          <p:txBody>
            <a:bodyPr lIns="50800" tIns="50800" rIns="50800" bIns="50800" rtlCol="0" anchor="ctr"/>
            <a:lstStyle/>
            <a:p>
              <a:pPr algn="ctr">
                <a:lnSpc>
                  <a:spcPts val="4200"/>
                </a:lnSpc>
              </a:pPr>
              <a:r>
                <a:rPr lang="en-US" sz="3000" u="sng">
                  <a:solidFill>
                    <a:srgbClr val="FFFFFF"/>
                  </a:solidFill>
                  <a:latin typeface="Cabin"/>
                  <a:ea typeface="Cabin"/>
                  <a:cs typeface="Cabin"/>
                  <a:sym typeface="Cabin"/>
                </a:rPr>
                <a:t>CÔNG CỤ &amp; NGÔN NGỮ LẬP TRÌNH</a:t>
              </a:r>
            </a:p>
          </p:txBody>
        </p:sp>
      </p:grpSp>
      <p:grpSp>
        <p:nvGrpSpPr>
          <p:cNvPr id="12" name="Group 12"/>
          <p:cNvGrpSpPr/>
          <p:nvPr/>
        </p:nvGrpSpPr>
        <p:grpSpPr>
          <a:xfrm>
            <a:off x="5083667" y="7503377"/>
            <a:ext cx="8120665" cy="1070649"/>
            <a:chOff x="0" y="0"/>
            <a:chExt cx="2779687" cy="366481"/>
          </a:xfrm>
        </p:grpSpPr>
        <p:sp>
          <p:nvSpPr>
            <p:cNvPr id="13" name="Freeform 13"/>
            <p:cNvSpPr/>
            <p:nvPr/>
          </p:nvSpPr>
          <p:spPr>
            <a:xfrm>
              <a:off x="0" y="0"/>
              <a:ext cx="2779687" cy="366481"/>
            </a:xfrm>
            <a:custGeom>
              <a:avLst/>
              <a:gdLst/>
              <a:ahLst/>
              <a:cxnLst/>
              <a:rect l="l" t="t" r="r" b="b"/>
              <a:pathLst>
                <a:path w="2779687" h="366481">
                  <a:moveTo>
                    <a:pt x="89616" y="0"/>
                  </a:moveTo>
                  <a:lnTo>
                    <a:pt x="2690071" y="0"/>
                  </a:lnTo>
                  <a:cubicBezTo>
                    <a:pt x="2739564" y="0"/>
                    <a:pt x="2779687" y="40122"/>
                    <a:pt x="2779687" y="89616"/>
                  </a:cubicBezTo>
                  <a:lnTo>
                    <a:pt x="2779687" y="276865"/>
                  </a:lnTo>
                  <a:cubicBezTo>
                    <a:pt x="2779687" y="326358"/>
                    <a:pt x="2739564" y="366481"/>
                    <a:pt x="2690071" y="366481"/>
                  </a:cubicBezTo>
                  <a:lnTo>
                    <a:pt x="89616" y="366481"/>
                  </a:lnTo>
                  <a:cubicBezTo>
                    <a:pt x="40122" y="366481"/>
                    <a:pt x="0" y="326358"/>
                    <a:pt x="0" y="276865"/>
                  </a:cubicBezTo>
                  <a:lnTo>
                    <a:pt x="0" y="89616"/>
                  </a:lnTo>
                  <a:cubicBezTo>
                    <a:pt x="0" y="40122"/>
                    <a:pt x="40122" y="0"/>
                    <a:pt x="89616" y="0"/>
                  </a:cubicBezTo>
                  <a:close/>
                </a:path>
              </a:pathLst>
            </a:custGeom>
            <a:solidFill>
              <a:srgbClr val="FFFFFF"/>
            </a:solidFill>
            <a:ln w="38100" cap="rnd">
              <a:solidFill>
                <a:srgbClr val="000000"/>
              </a:solidFill>
              <a:prstDash val="solid"/>
              <a:round/>
            </a:ln>
          </p:spPr>
        </p:sp>
        <p:sp>
          <p:nvSpPr>
            <p:cNvPr id="14" name="TextBox 14"/>
            <p:cNvSpPr txBox="1"/>
            <p:nvPr/>
          </p:nvSpPr>
          <p:spPr>
            <a:xfrm>
              <a:off x="0" y="0"/>
              <a:ext cx="2779687" cy="366481"/>
            </a:xfrm>
            <a:prstGeom prst="rect">
              <a:avLst/>
            </a:prstGeom>
          </p:spPr>
          <p:txBody>
            <a:bodyPr lIns="254000" tIns="254000" rIns="254000" bIns="254000" rtlCol="0" anchor="ctr"/>
            <a:lstStyle/>
            <a:p>
              <a:pPr algn="ctr">
                <a:lnSpc>
                  <a:spcPts val="2040"/>
                </a:lnSpc>
              </a:pPr>
              <a:r>
                <a:rPr lang="en-US" sz="1700">
                  <a:solidFill>
                    <a:srgbClr val="000000"/>
                  </a:solidFill>
                  <a:latin typeface="Cabin Bold"/>
                  <a:ea typeface="Cabin Bold"/>
                  <a:cs typeface="Cabin Bold"/>
                  <a:sym typeface="Cabin Bold"/>
                </a:rPr>
                <a:t>Sản phẩm trưng bày: </a:t>
              </a:r>
            </a:p>
            <a:p>
              <a:pPr algn="ctr">
                <a:lnSpc>
                  <a:spcPts val="2040"/>
                </a:lnSpc>
              </a:pPr>
              <a:r>
                <a:rPr lang="en-US" sz="1700" u="sng">
                  <a:solidFill>
                    <a:srgbClr val="000000"/>
                  </a:solidFill>
                  <a:latin typeface="Cabin Bold"/>
                  <a:ea typeface="Cabin Bold"/>
                  <a:cs typeface="Cabin Bold"/>
                  <a:sym typeface="Cabin Bold"/>
                  <a:hlinkClick r:id="rId5" tooltip="http://localhost:8080/login"/>
                </a:rPr>
                <a:t>http://localhost:8080/login</a:t>
              </a:r>
            </a:p>
          </p:txBody>
        </p:sp>
      </p:grpSp>
      <p:grpSp>
        <p:nvGrpSpPr>
          <p:cNvPr id="15" name="Group 15"/>
          <p:cNvGrpSpPr/>
          <p:nvPr/>
        </p:nvGrpSpPr>
        <p:grpSpPr>
          <a:xfrm>
            <a:off x="5165031" y="928866"/>
            <a:ext cx="7957939" cy="1346251"/>
            <a:chOff x="0" y="0"/>
            <a:chExt cx="2561798" cy="433381"/>
          </a:xfrm>
        </p:grpSpPr>
        <p:sp>
          <p:nvSpPr>
            <p:cNvPr id="16" name="Freeform 16"/>
            <p:cNvSpPr/>
            <p:nvPr/>
          </p:nvSpPr>
          <p:spPr>
            <a:xfrm>
              <a:off x="0" y="0"/>
              <a:ext cx="2561798" cy="433381"/>
            </a:xfrm>
            <a:custGeom>
              <a:avLst/>
              <a:gdLst/>
              <a:ahLst/>
              <a:cxnLst/>
              <a:rect l="l" t="t" r="r" b="b"/>
              <a:pathLst>
                <a:path w="2561798" h="433381">
                  <a:moveTo>
                    <a:pt x="91448" y="0"/>
                  </a:moveTo>
                  <a:lnTo>
                    <a:pt x="2470350" y="0"/>
                  </a:lnTo>
                  <a:cubicBezTo>
                    <a:pt x="2520855" y="0"/>
                    <a:pt x="2561798" y="40943"/>
                    <a:pt x="2561798" y="91448"/>
                  </a:cubicBezTo>
                  <a:lnTo>
                    <a:pt x="2561798" y="341933"/>
                  </a:lnTo>
                  <a:cubicBezTo>
                    <a:pt x="2561798" y="392439"/>
                    <a:pt x="2520855" y="433381"/>
                    <a:pt x="2470350" y="433381"/>
                  </a:cubicBezTo>
                  <a:lnTo>
                    <a:pt x="91448" y="433381"/>
                  </a:lnTo>
                  <a:cubicBezTo>
                    <a:pt x="40943" y="433381"/>
                    <a:pt x="0" y="392439"/>
                    <a:pt x="0" y="341933"/>
                  </a:cubicBezTo>
                  <a:lnTo>
                    <a:pt x="0" y="91448"/>
                  </a:lnTo>
                  <a:cubicBezTo>
                    <a:pt x="0" y="40943"/>
                    <a:pt x="40943" y="0"/>
                    <a:pt x="91448" y="0"/>
                  </a:cubicBezTo>
                  <a:close/>
                </a:path>
              </a:pathLst>
            </a:custGeom>
            <a:solidFill>
              <a:srgbClr val="000000">
                <a:alpha val="0"/>
              </a:srgbClr>
            </a:solidFill>
            <a:ln w="47625" cap="rnd">
              <a:solidFill>
                <a:srgbClr val="F4592F"/>
              </a:solidFill>
              <a:prstDash val="solid"/>
              <a:round/>
            </a:ln>
          </p:spPr>
        </p:sp>
        <p:sp>
          <p:nvSpPr>
            <p:cNvPr id="17" name="TextBox 17"/>
            <p:cNvSpPr txBox="1"/>
            <p:nvPr/>
          </p:nvSpPr>
          <p:spPr>
            <a:xfrm>
              <a:off x="0" y="-104775"/>
              <a:ext cx="2561798" cy="538156"/>
            </a:xfrm>
            <a:prstGeom prst="rect">
              <a:avLst/>
            </a:prstGeom>
          </p:spPr>
          <p:txBody>
            <a:bodyPr lIns="50800" tIns="50800" rIns="50800" bIns="50800" rtlCol="0" anchor="ctr"/>
            <a:lstStyle/>
            <a:p>
              <a:pPr algn="ctr">
                <a:lnSpc>
                  <a:spcPts val="7840"/>
                </a:lnSpc>
              </a:pPr>
              <a:r>
                <a:rPr lang="en-US" sz="5600">
                  <a:solidFill>
                    <a:srgbClr val="F4592F"/>
                  </a:solidFill>
                  <a:latin typeface="Cabin Bold"/>
                  <a:ea typeface="Cabin Bold"/>
                  <a:cs typeface="Cabin Bold"/>
                  <a:sym typeface="Cabin Bold"/>
                </a:rPr>
                <a:t>Nội dung thuyết trình</a:t>
              </a:r>
            </a:p>
          </p:txBody>
        </p:sp>
      </p:grpSp>
      <p:sp>
        <p:nvSpPr>
          <p:cNvPr id="18" name="Freeform 18"/>
          <p:cNvSpPr/>
          <p:nvPr/>
        </p:nvSpPr>
        <p:spPr>
          <a:xfrm>
            <a:off x="13631693" y="9807554"/>
            <a:ext cx="360020" cy="170191"/>
          </a:xfrm>
          <a:custGeom>
            <a:avLst/>
            <a:gdLst/>
            <a:ahLst/>
            <a:cxnLst/>
            <a:rect l="l" t="t" r="r" b="b"/>
            <a:pathLst>
              <a:path w="360020" h="170191">
                <a:moveTo>
                  <a:pt x="0" y="0"/>
                </a:moveTo>
                <a:lnTo>
                  <a:pt x="360020" y="0"/>
                </a:lnTo>
                <a:lnTo>
                  <a:pt x="360020" y="170191"/>
                </a:lnTo>
                <a:lnTo>
                  <a:pt x="0" y="1701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TextBox 19"/>
          <p:cNvSpPr txBox="1"/>
          <p:nvPr/>
        </p:nvSpPr>
        <p:spPr>
          <a:xfrm>
            <a:off x="14174618" y="9738055"/>
            <a:ext cx="3709334" cy="280616"/>
          </a:xfrm>
          <a:prstGeom prst="rect">
            <a:avLst/>
          </a:prstGeom>
        </p:spPr>
        <p:txBody>
          <a:bodyPr lIns="0" tIns="0" rIns="0" bIns="0" rtlCol="0" anchor="t">
            <a:spAutoFit/>
          </a:bodyPr>
          <a:lstStyle/>
          <a:p>
            <a:pPr algn="l">
              <a:lnSpc>
                <a:spcPts val="2380"/>
              </a:lnSpc>
            </a:pPr>
            <a:r>
              <a:rPr lang="en-US" sz="1700" u="sng">
                <a:solidFill>
                  <a:srgbClr val="000000"/>
                </a:solidFill>
                <a:latin typeface="Cabin Bold"/>
                <a:ea typeface="Cabin Bold"/>
                <a:cs typeface="Cabin Bold"/>
                <a:sym typeface="Cabin Bold"/>
                <a:hlinkClick r:id="rId8" action="ppaction://hlinksldjump"/>
              </a:rPr>
              <a:t>QUAY LẠI TRANG CHƯƠNG TRÌNH</a:t>
            </a:r>
          </a:p>
        </p:txBody>
      </p:sp>
      <p:grpSp>
        <p:nvGrpSpPr>
          <p:cNvPr id="20" name="Group 20"/>
          <p:cNvGrpSpPr/>
          <p:nvPr/>
        </p:nvGrpSpPr>
        <p:grpSpPr>
          <a:xfrm>
            <a:off x="11060965" y="3415192"/>
            <a:ext cx="5141456" cy="984250"/>
            <a:chOff x="0" y="0"/>
            <a:chExt cx="1755123" cy="335991"/>
          </a:xfrm>
        </p:grpSpPr>
        <p:sp>
          <p:nvSpPr>
            <p:cNvPr id="21" name="Freeform 21"/>
            <p:cNvSpPr/>
            <p:nvPr/>
          </p:nvSpPr>
          <p:spPr>
            <a:xfrm>
              <a:off x="0" y="0"/>
              <a:ext cx="1755123" cy="335991"/>
            </a:xfrm>
            <a:custGeom>
              <a:avLst/>
              <a:gdLst/>
              <a:ahLst/>
              <a:cxnLst/>
              <a:rect l="l" t="t" r="r" b="b"/>
              <a:pathLst>
                <a:path w="1755123" h="335991">
                  <a:moveTo>
                    <a:pt x="141544" y="0"/>
                  </a:moveTo>
                  <a:lnTo>
                    <a:pt x="1613580" y="0"/>
                  </a:lnTo>
                  <a:cubicBezTo>
                    <a:pt x="1651120" y="0"/>
                    <a:pt x="1687122" y="14913"/>
                    <a:pt x="1713666" y="41457"/>
                  </a:cubicBezTo>
                  <a:cubicBezTo>
                    <a:pt x="1740211" y="68002"/>
                    <a:pt x="1755123" y="104004"/>
                    <a:pt x="1755123" y="141544"/>
                  </a:cubicBezTo>
                  <a:lnTo>
                    <a:pt x="1755123" y="194447"/>
                  </a:lnTo>
                  <a:cubicBezTo>
                    <a:pt x="1755123" y="231987"/>
                    <a:pt x="1740211" y="267989"/>
                    <a:pt x="1713666" y="294533"/>
                  </a:cubicBezTo>
                  <a:cubicBezTo>
                    <a:pt x="1687122" y="321078"/>
                    <a:pt x="1651120" y="335991"/>
                    <a:pt x="1613580" y="335991"/>
                  </a:cubicBezTo>
                  <a:lnTo>
                    <a:pt x="141544" y="335991"/>
                  </a:lnTo>
                  <a:cubicBezTo>
                    <a:pt x="104004" y="335991"/>
                    <a:pt x="68002" y="321078"/>
                    <a:pt x="41457" y="294533"/>
                  </a:cubicBezTo>
                  <a:cubicBezTo>
                    <a:pt x="14913" y="267989"/>
                    <a:pt x="0" y="231987"/>
                    <a:pt x="0" y="194447"/>
                  </a:cubicBezTo>
                  <a:lnTo>
                    <a:pt x="0" y="141544"/>
                  </a:lnTo>
                  <a:cubicBezTo>
                    <a:pt x="0" y="104004"/>
                    <a:pt x="14913" y="68002"/>
                    <a:pt x="41457" y="41457"/>
                  </a:cubicBezTo>
                  <a:cubicBezTo>
                    <a:pt x="68002" y="14913"/>
                    <a:pt x="104004" y="0"/>
                    <a:pt x="141544" y="0"/>
                  </a:cubicBezTo>
                  <a:close/>
                </a:path>
              </a:pathLst>
            </a:custGeom>
            <a:solidFill>
              <a:srgbClr val="8E77F8"/>
            </a:solidFill>
            <a:ln w="47625" cap="rnd">
              <a:solidFill>
                <a:srgbClr val="8E77F8"/>
              </a:solidFill>
              <a:prstDash val="solid"/>
              <a:round/>
            </a:ln>
          </p:spPr>
        </p:sp>
        <p:sp>
          <p:nvSpPr>
            <p:cNvPr id="22" name="TextBox 22"/>
            <p:cNvSpPr txBox="1"/>
            <p:nvPr/>
          </p:nvSpPr>
          <p:spPr>
            <a:xfrm>
              <a:off x="0" y="-66675"/>
              <a:ext cx="1755123" cy="402666"/>
            </a:xfrm>
            <a:prstGeom prst="rect">
              <a:avLst/>
            </a:prstGeom>
          </p:spPr>
          <p:txBody>
            <a:bodyPr lIns="50800" tIns="50800" rIns="50800" bIns="50800" rtlCol="0" anchor="ctr"/>
            <a:lstStyle/>
            <a:p>
              <a:pPr algn="ctr">
                <a:lnSpc>
                  <a:spcPts val="4200"/>
                </a:lnSpc>
              </a:pPr>
              <a:r>
                <a:rPr lang="en-US" sz="3000" u="sng">
                  <a:solidFill>
                    <a:srgbClr val="FFFFFF"/>
                  </a:solidFill>
                  <a:latin typeface="Cabin"/>
                  <a:ea typeface="Cabin"/>
                  <a:cs typeface="Cabin"/>
                  <a:sym typeface="Cabin"/>
                </a:rPr>
                <a:t>XÂY DỰNG WEBSITE</a:t>
              </a:r>
            </a:p>
          </p:txBody>
        </p:sp>
      </p:grpSp>
      <p:grpSp>
        <p:nvGrpSpPr>
          <p:cNvPr id="23" name="Group 23"/>
          <p:cNvGrpSpPr/>
          <p:nvPr/>
        </p:nvGrpSpPr>
        <p:grpSpPr>
          <a:xfrm>
            <a:off x="12136115" y="5127534"/>
            <a:ext cx="5297664" cy="970533"/>
            <a:chOff x="0" y="0"/>
            <a:chExt cx="1808448" cy="331308"/>
          </a:xfrm>
        </p:grpSpPr>
        <p:sp>
          <p:nvSpPr>
            <p:cNvPr id="24" name="Freeform 24"/>
            <p:cNvSpPr/>
            <p:nvPr/>
          </p:nvSpPr>
          <p:spPr>
            <a:xfrm>
              <a:off x="0" y="0"/>
              <a:ext cx="1808448" cy="331308"/>
            </a:xfrm>
            <a:custGeom>
              <a:avLst/>
              <a:gdLst/>
              <a:ahLst/>
              <a:cxnLst/>
              <a:rect l="l" t="t" r="r" b="b"/>
              <a:pathLst>
                <a:path w="1808448" h="331308">
                  <a:moveTo>
                    <a:pt x="137370" y="0"/>
                  </a:moveTo>
                  <a:lnTo>
                    <a:pt x="1671078" y="0"/>
                  </a:lnTo>
                  <a:cubicBezTo>
                    <a:pt x="1707511" y="0"/>
                    <a:pt x="1742451" y="14473"/>
                    <a:pt x="1768213" y="40235"/>
                  </a:cubicBezTo>
                  <a:cubicBezTo>
                    <a:pt x="1793975" y="65997"/>
                    <a:pt x="1808448" y="100937"/>
                    <a:pt x="1808448" y="137370"/>
                  </a:cubicBezTo>
                  <a:lnTo>
                    <a:pt x="1808448" y="193938"/>
                  </a:lnTo>
                  <a:cubicBezTo>
                    <a:pt x="1808448" y="269805"/>
                    <a:pt x="1746945" y="331308"/>
                    <a:pt x="1671078" y="331308"/>
                  </a:cubicBezTo>
                  <a:lnTo>
                    <a:pt x="137370" y="331308"/>
                  </a:lnTo>
                  <a:cubicBezTo>
                    <a:pt x="100937" y="331308"/>
                    <a:pt x="65997" y="316835"/>
                    <a:pt x="40235" y="291073"/>
                  </a:cubicBezTo>
                  <a:cubicBezTo>
                    <a:pt x="14473" y="265311"/>
                    <a:pt x="0" y="230371"/>
                    <a:pt x="0" y="193938"/>
                  </a:cubicBezTo>
                  <a:lnTo>
                    <a:pt x="0" y="137370"/>
                  </a:lnTo>
                  <a:cubicBezTo>
                    <a:pt x="0" y="100937"/>
                    <a:pt x="14473" y="65997"/>
                    <a:pt x="40235" y="40235"/>
                  </a:cubicBezTo>
                  <a:cubicBezTo>
                    <a:pt x="65997" y="14473"/>
                    <a:pt x="100937" y="0"/>
                    <a:pt x="137370" y="0"/>
                  </a:cubicBezTo>
                  <a:close/>
                </a:path>
              </a:pathLst>
            </a:custGeom>
            <a:solidFill>
              <a:srgbClr val="FFB001"/>
            </a:solidFill>
            <a:ln w="47625" cap="rnd">
              <a:solidFill>
                <a:srgbClr val="FFB001"/>
              </a:solidFill>
              <a:prstDash val="solid"/>
              <a:round/>
            </a:ln>
          </p:spPr>
        </p:sp>
        <p:sp>
          <p:nvSpPr>
            <p:cNvPr id="25" name="TextBox 25"/>
            <p:cNvSpPr txBox="1"/>
            <p:nvPr/>
          </p:nvSpPr>
          <p:spPr>
            <a:xfrm>
              <a:off x="0" y="-66675"/>
              <a:ext cx="1808448" cy="397983"/>
            </a:xfrm>
            <a:prstGeom prst="rect">
              <a:avLst/>
            </a:prstGeom>
          </p:spPr>
          <p:txBody>
            <a:bodyPr lIns="50800" tIns="50800" rIns="50800" bIns="50800" rtlCol="0" anchor="ctr"/>
            <a:lstStyle/>
            <a:p>
              <a:pPr algn="ctr">
                <a:lnSpc>
                  <a:spcPts val="4200"/>
                </a:lnSpc>
              </a:pPr>
              <a:r>
                <a:rPr lang="en-US" sz="3000" u="sng">
                  <a:solidFill>
                    <a:srgbClr val="FFFFFF"/>
                  </a:solidFill>
                  <a:latin typeface="Cabin Bold"/>
                  <a:ea typeface="Cabin Bold"/>
                  <a:cs typeface="Cabin Bold"/>
                  <a:sym typeface="Cabin Bold"/>
                </a:rPr>
                <a:t>TỔNG KẾT ĐÁNH GIÁ</a:t>
              </a:r>
            </a:p>
          </p:txBody>
        </p:sp>
      </p:grpSp>
      <p:grpSp>
        <p:nvGrpSpPr>
          <p:cNvPr id="26" name="Group 26"/>
          <p:cNvGrpSpPr/>
          <p:nvPr/>
        </p:nvGrpSpPr>
        <p:grpSpPr>
          <a:xfrm>
            <a:off x="2434835" y="6098067"/>
            <a:ext cx="5297664" cy="970533"/>
            <a:chOff x="0" y="0"/>
            <a:chExt cx="1808448" cy="331308"/>
          </a:xfrm>
        </p:grpSpPr>
        <p:sp>
          <p:nvSpPr>
            <p:cNvPr id="27" name="Freeform 27"/>
            <p:cNvSpPr/>
            <p:nvPr/>
          </p:nvSpPr>
          <p:spPr>
            <a:xfrm>
              <a:off x="0" y="0"/>
              <a:ext cx="1808448" cy="331308"/>
            </a:xfrm>
            <a:custGeom>
              <a:avLst/>
              <a:gdLst/>
              <a:ahLst/>
              <a:cxnLst/>
              <a:rect l="l" t="t" r="r" b="b"/>
              <a:pathLst>
                <a:path w="1808448" h="331308">
                  <a:moveTo>
                    <a:pt x="137370" y="0"/>
                  </a:moveTo>
                  <a:lnTo>
                    <a:pt x="1671078" y="0"/>
                  </a:lnTo>
                  <a:cubicBezTo>
                    <a:pt x="1707511" y="0"/>
                    <a:pt x="1742451" y="14473"/>
                    <a:pt x="1768213" y="40235"/>
                  </a:cubicBezTo>
                  <a:cubicBezTo>
                    <a:pt x="1793975" y="65997"/>
                    <a:pt x="1808448" y="100937"/>
                    <a:pt x="1808448" y="137370"/>
                  </a:cubicBezTo>
                  <a:lnTo>
                    <a:pt x="1808448" y="193938"/>
                  </a:lnTo>
                  <a:cubicBezTo>
                    <a:pt x="1808448" y="269805"/>
                    <a:pt x="1746945" y="331308"/>
                    <a:pt x="1671078" y="331308"/>
                  </a:cubicBezTo>
                  <a:lnTo>
                    <a:pt x="137370" y="331308"/>
                  </a:lnTo>
                  <a:cubicBezTo>
                    <a:pt x="100937" y="331308"/>
                    <a:pt x="65997" y="316835"/>
                    <a:pt x="40235" y="291073"/>
                  </a:cubicBezTo>
                  <a:cubicBezTo>
                    <a:pt x="14473" y="265311"/>
                    <a:pt x="0" y="230371"/>
                    <a:pt x="0" y="193938"/>
                  </a:cubicBezTo>
                  <a:lnTo>
                    <a:pt x="0" y="137370"/>
                  </a:lnTo>
                  <a:cubicBezTo>
                    <a:pt x="0" y="100937"/>
                    <a:pt x="14473" y="65997"/>
                    <a:pt x="40235" y="40235"/>
                  </a:cubicBezTo>
                  <a:cubicBezTo>
                    <a:pt x="65997" y="14473"/>
                    <a:pt x="100937" y="0"/>
                    <a:pt x="137370" y="0"/>
                  </a:cubicBezTo>
                  <a:close/>
                </a:path>
              </a:pathLst>
            </a:custGeom>
            <a:solidFill>
              <a:srgbClr val="FFB001"/>
            </a:solidFill>
            <a:ln w="47625" cap="rnd">
              <a:solidFill>
                <a:srgbClr val="FFB001"/>
              </a:solidFill>
              <a:prstDash val="solid"/>
              <a:round/>
            </a:ln>
          </p:spPr>
        </p:sp>
        <p:sp>
          <p:nvSpPr>
            <p:cNvPr id="28" name="TextBox 28"/>
            <p:cNvSpPr txBox="1"/>
            <p:nvPr/>
          </p:nvSpPr>
          <p:spPr>
            <a:xfrm>
              <a:off x="0" y="-66675"/>
              <a:ext cx="1808448" cy="397983"/>
            </a:xfrm>
            <a:prstGeom prst="rect">
              <a:avLst/>
            </a:prstGeom>
          </p:spPr>
          <p:txBody>
            <a:bodyPr lIns="50800" tIns="50800" rIns="50800" bIns="50800" rtlCol="0" anchor="ctr"/>
            <a:lstStyle/>
            <a:p>
              <a:pPr algn="ctr">
                <a:lnSpc>
                  <a:spcPts val="4200"/>
                </a:lnSpc>
              </a:pPr>
              <a:r>
                <a:rPr lang="en-US" sz="3000" u="sng">
                  <a:solidFill>
                    <a:srgbClr val="FFFFFF"/>
                  </a:solidFill>
                  <a:latin typeface="Cabin Bold"/>
                  <a:ea typeface="Cabin Bold"/>
                  <a:cs typeface="Cabin Bold"/>
                  <a:sym typeface="Cabin Bold"/>
                </a:rPr>
                <a:t>PHÂN TÍCH &amp; THIẾT KẾ</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54183">
            <a:off x="15770253" y="613105"/>
            <a:ext cx="1609772" cy="1609772"/>
          </a:xfrm>
          <a:custGeom>
            <a:avLst/>
            <a:gdLst/>
            <a:ahLst/>
            <a:cxnLst/>
            <a:rect l="l" t="t" r="r" b="b"/>
            <a:pathLst>
              <a:path w="1609772" h="1609772">
                <a:moveTo>
                  <a:pt x="0" y="0"/>
                </a:moveTo>
                <a:lnTo>
                  <a:pt x="1609772" y="0"/>
                </a:lnTo>
                <a:lnTo>
                  <a:pt x="1609772" y="1609773"/>
                </a:lnTo>
                <a:lnTo>
                  <a:pt x="0" y="16097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27550">
            <a:off x="16656962" y="4279194"/>
            <a:ext cx="678941" cy="657956"/>
          </a:xfrm>
          <a:custGeom>
            <a:avLst/>
            <a:gdLst/>
            <a:ahLst/>
            <a:cxnLst/>
            <a:rect l="l" t="t" r="r" b="b"/>
            <a:pathLst>
              <a:path w="678941" h="657956">
                <a:moveTo>
                  <a:pt x="0" y="0"/>
                </a:moveTo>
                <a:lnTo>
                  <a:pt x="678941" y="0"/>
                </a:lnTo>
                <a:lnTo>
                  <a:pt x="678941" y="657956"/>
                </a:lnTo>
                <a:lnTo>
                  <a:pt x="0" y="6579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600181" y="639409"/>
            <a:ext cx="877501" cy="778583"/>
          </a:xfrm>
          <a:custGeom>
            <a:avLst/>
            <a:gdLst/>
            <a:ahLst/>
            <a:cxnLst/>
            <a:rect l="l" t="t" r="r" b="b"/>
            <a:pathLst>
              <a:path w="877501" h="778583">
                <a:moveTo>
                  <a:pt x="0" y="0"/>
                </a:moveTo>
                <a:lnTo>
                  <a:pt x="877502" y="0"/>
                </a:lnTo>
                <a:lnTo>
                  <a:pt x="877502" y="778582"/>
                </a:lnTo>
                <a:lnTo>
                  <a:pt x="0" y="778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5673754" y="355575"/>
            <a:ext cx="6940492" cy="1346251"/>
            <a:chOff x="0" y="0"/>
            <a:chExt cx="2234264" cy="433381"/>
          </a:xfrm>
        </p:grpSpPr>
        <p:sp>
          <p:nvSpPr>
            <p:cNvPr id="6" name="Freeform 6"/>
            <p:cNvSpPr/>
            <p:nvPr/>
          </p:nvSpPr>
          <p:spPr>
            <a:xfrm>
              <a:off x="0" y="0"/>
              <a:ext cx="2234264" cy="433381"/>
            </a:xfrm>
            <a:custGeom>
              <a:avLst/>
              <a:gdLst/>
              <a:ahLst/>
              <a:cxnLst/>
              <a:rect l="l" t="t" r="r" b="b"/>
              <a:pathLst>
                <a:path w="2234264" h="433381">
                  <a:moveTo>
                    <a:pt x="104854" y="0"/>
                  </a:moveTo>
                  <a:lnTo>
                    <a:pt x="2129410" y="0"/>
                  </a:lnTo>
                  <a:cubicBezTo>
                    <a:pt x="2187319" y="0"/>
                    <a:pt x="2234264" y="46945"/>
                    <a:pt x="2234264" y="104854"/>
                  </a:cubicBezTo>
                  <a:lnTo>
                    <a:pt x="2234264" y="328527"/>
                  </a:lnTo>
                  <a:cubicBezTo>
                    <a:pt x="2234264" y="386437"/>
                    <a:pt x="2187319" y="433381"/>
                    <a:pt x="2129410" y="433381"/>
                  </a:cubicBezTo>
                  <a:lnTo>
                    <a:pt x="104854" y="433381"/>
                  </a:lnTo>
                  <a:cubicBezTo>
                    <a:pt x="46945" y="433381"/>
                    <a:pt x="0" y="386437"/>
                    <a:pt x="0" y="328527"/>
                  </a:cubicBezTo>
                  <a:lnTo>
                    <a:pt x="0" y="104854"/>
                  </a:lnTo>
                  <a:cubicBezTo>
                    <a:pt x="0" y="46945"/>
                    <a:pt x="46945" y="0"/>
                    <a:pt x="104854" y="0"/>
                  </a:cubicBezTo>
                  <a:close/>
                </a:path>
              </a:pathLst>
            </a:custGeom>
            <a:solidFill>
              <a:srgbClr val="000000">
                <a:alpha val="0"/>
              </a:srgbClr>
            </a:solidFill>
            <a:ln w="47625" cap="rnd">
              <a:solidFill>
                <a:srgbClr val="3AB85C"/>
              </a:solidFill>
              <a:prstDash val="solid"/>
              <a:round/>
            </a:ln>
          </p:spPr>
        </p:sp>
        <p:sp>
          <p:nvSpPr>
            <p:cNvPr id="7" name="TextBox 7"/>
            <p:cNvSpPr txBox="1"/>
            <p:nvPr/>
          </p:nvSpPr>
          <p:spPr>
            <a:xfrm>
              <a:off x="0" y="-104775"/>
              <a:ext cx="2234264" cy="538156"/>
            </a:xfrm>
            <a:prstGeom prst="rect">
              <a:avLst/>
            </a:prstGeom>
          </p:spPr>
          <p:txBody>
            <a:bodyPr lIns="50800" tIns="50800" rIns="50800" bIns="50800" rtlCol="0" anchor="ctr"/>
            <a:lstStyle/>
            <a:p>
              <a:pPr algn="ctr">
                <a:lnSpc>
                  <a:spcPts val="7840"/>
                </a:lnSpc>
              </a:pPr>
              <a:r>
                <a:rPr lang="en-US" sz="5600">
                  <a:solidFill>
                    <a:srgbClr val="3AB85C"/>
                  </a:solidFill>
                  <a:latin typeface="Cabin Bold"/>
                  <a:ea typeface="Cabin Bold"/>
                  <a:cs typeface="Cabin Bold"/>
                  <a:sym typeface="Cabin Bold"/>
                </a:rPr>
                <a:t>Giới thiệu đề tài</a:t>
              </a:r>
            </a:p>
          </p:txBody>
        </p:sp>
      </p:grpSp>
      <p:sp>
        <p:nvSpPr>
          <p:cNvPr id="8" name="Freeform 8"/>
          <p:cNvSpPr/>
          <p:nvPr/>
        </p:nvSpPr>
        <p:spPr>
          <a:xfrm>
            <a:off x="13165466" y="9599593"/>
            <a:ext cx="360020" cy="170191"/>
          </a:xfrm>
          <a:custGeom>
            <a:avLst/>
            <a:gdLst/>
            <a:ahLst/>
            <a:cxnLst/>
            <a:rect l="l" t="t" r="r" b="b"/>
            <a:pathLst>
              <a:path w="360020" h="170191">
                <a:moveTo>
                  <a:pt x="0" y="0"/>
                </a:moveTo>
                <a:lnTo>
                  <a:pt x="360020" y="0"/>
                </a:lnTo>
                <a:lnTo>
                  <a:pt x="360020" y="170191"/>
                </a:lnTo>
                <a:lnTo>
                  <a:pt x="0" y="1701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3636151" y="1729718"/>
            <a:ext cx="11015697" cy="679450"/>
          </a:xfrm>
          <a:prstGeom prst="rect">
            <a:avLst/>
          </a:prstGeom>
        </p:spPr>
        <p:txBody>
          <a:bodyPr lIns="0" tIns="0" rIns="0" bIns="0" rtlCol="0" anchor="t">
            <a:spAutoFit/>
          </a:bodyPr>
          <a:lstStyle/>
          <a:p>
            <a:pPr algn="ctr">
              <a:lnSpc>
                <a:spcPts val="5599"/>
              </a:lnSpc>
            </a:pPr>
            <a:r>
              <a:rPr lang="en-US" sz="3999">
                <a:solidFill>
                  <a:srgbClr val="000000"/>
                </a:solidFill>
                <a:latin typeface="Cabin Bold"/>
                <a:ea typeface="Cabin Bold"/>
                <a:cs typeface="Cabin Bold"/>
                <a:sym typeface="Cabin Bold"/>
              </a:rPr>
              <a:t>Đề tài xây dựng website quản lí tính phí chung cư</a:t>
            </a:r>
          </a:p>
        </p:txBody>
      </p:sp>
      <p:sp>
        <p:nvSpPr>
          <p:cNvPr id="10" name="TextBox 10"/>
          <p:cNvSpPr txBox="1"/>
          <p:nvPr/>
        </p:nvSpPr>
        <p:spPr>
          <a:xfrm>
            <a:off x="13708391" y="9521867"/>
            <a:ext cx="3709334" cy="280616"/>
          </a:xfrm>
          <a:prstGeom prst="rect">
            <a:avLst/>
          </a:prstGeom>
        </p:spPr>
        <p:txBody>
          <a:bodyPr lIns="0" tIns="0" rIns="0" bIns="0" rtlCol="0" anchor="t">
            <a:spAutoFit/>
          </a:bodyPr>
          <a:lstStyle/>
          <a:p>
            <a:pPr algn="l">
              <a:lnSpc>
                <a:spcPts val="2380"/>
              </a:lnSpc>
            </a:pPr>
            <a:r>
              <a:rPr lang="en-US" sz="1700" u="sng">
                <a:solidFill>
                  <a:srgbClr val="000000"/>
                </a:solidFill>
                <a:latin typeface="Cabin Bold"/>
                <a:ea typeface="Cabin Bold"/>
                <a:cs typeface="Cabin Bold"/>
                <a:sym typeface="Cabin Bold"/>
                <a:hlinkClick r:id="rId10" action="ppaction://hlinksldjump"/>
              </a:rPr>
              <a:t>QUAY LẠI TRANG CHƯƠNG TRÌNH</a:t>
            </a:r>
          </a:p>
        </p:txBody>
      </p:sp>
      <p:grpSp>
        <p:nvGrpSpPr>
          <p:cNvPr id="11" name="Group 11"/>
          <p:cNvGrpSpPr/>
          <p:nvPr/>
        </p:nvGrpSpPr>
        <p:grpSpPr>
          <a:xfrm rot="5400000">
            <a:off x="1605227" y="1753919"/>
            <a:ext cx="5837045" cy="8403195"/>
            <a:chOff x="0" y="0"/>
            <a:chExt cx="2435935" cy="3506850"/>
          </a:xfrm>
        </p:grpSpPr>
        <p:sp>
          <p:nvSpPr>
            <p:cNvPr id="12" name="Freeform 12"/>
            <p:cNvSpPr/>
            <p:nvPr/>
          </p:nvSpPr>
          <p:spPr>
            <a:xfrm>
              <a:off x="0" y="0"/>
              <a:ext cx="2435935" cy="3506850"/>
            </a:xfrm>
            <a:custGeom>
              <a:avLst/>
              <a:gdLst/>
              <a:ahLst/>
              <a:cxnLst/>
              <a:rect l="l" t="t" r="r" b="b"/>
              <a:pathLst>
                <a:path w="2435935" h="3506850">
                  <a:moveTo>
                    <a:pt x="67643" y="0"/>
                  </a:moveTo>
                  <a:lnTo>
                    <a:pt x="2368292" y="0"/>
                  </a:lnTo>
                  <a:cubicBezTo>
                    <a:pt x="2386232" y="0"/>
                    <a:pt x="2403438" y="7127"/>
                    <a:pt x="2416123" y="19812"/>
                  </a:cubicBezTo>
                  <a:cubicBezTo>
                    <a:pt x="2428809" y="32498"/>
                    <a:pt x="2435935" y="49703"/>
                    <a:pt x="2435935" y="67643"/>
                  </a:cubicBezTo>
                  <a:lnTo>
                    <a:pt x="2435935" y="3439206"/>
                  </a:lnTo>
                  <a:cubicBezTo>
                    <a:pt x="2435935" y="3457147"/>
                    <a:pt x="2428809" y="3474352"/>
                    <a:pt x="2416123" y="3487038"/>
                  </a:cubicBezTo>
                  <a:cubicBezTo>
                    <a:pt x="2403438" y="3499723"/>
                    <a:pt x="2386232" y="3506850"/>
                    <a:pt x="2368292" y="3506850"/>
                  </a:cubicBezTo>
                  <a:lnTo>
                    <a:pt x="67643" y="3506850"/>
                  </a:lnTo>
                  <a:cubicBezTo>
                    <a:pt x="49703" y="3506850"/>
                    <a:pt x="32498" y="3499723"/>
                    <a:pt x="19812" y="3487038"/>
                  </a:cubicBezTo>
                  <a:cubicBezTo>
                    <a:pt x="7127" y="3474352"/>
                    <a:pt x="0" y="3457147"/>
                    <a:pt x="0" y="3439206"/>
                  </a:cubicBezTo>
                  <a:lnTo>
                    <a:pt x="0" y="67643"/>
                  </a:lnTo>
                  <a:cubicBezTo>
                    <a:pt x="0" y="49703"/>
                    <a:pt x="7127" y="32498"/>
                    <a:pt x="19812" y="19812"/>
                  </a:cubicBezTo>
                  <a:cubicBezTo>
                    <a:pt x="32498" y="7127"/>
                    <a:pt x="49703" y="0"/>
                    <a:pt x="67643" y="0"/>
                  </a:cubicBezTo>
                  <a:close/>
                </a:path>
              </a:pathLst>
            </a:custGeom>
            <a:solidFill>
              <a:srgbClr val="000000">
                <a:alpha val="0"/>
              </a:srgbClr>
            </a:solidFill>
            <a:ln w="38100" cap="rnd">
              <a:solidFill>
                <a:srgbClr val="F18403"/>
              </a:solidFill>
              <a:prstDash val="solid"/>
              <a:round/>
            </a:ln>
          </p:spPr>
        </p:sp>
        <p:sp>
          <p:nvSpPr>
            <p:cNvPr id="13" name="TextBox 13"/>
            <p:cNvSpPr txBox="1"/>
            <p:nvPr/>
          </p:nvSpPr>
          <p:spPr>
            <a:xfrm>
              <a:off x="0" y="-38100"/>
              <a:ext cx="2435935" cy="354495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TextBox 14"/>
          <p:cNvSpPr txBox="1"/>
          <p:nvPr/>
        </p:nvSpPr>
        <p:spPr>
          <a:xfrm>
            <a:off x="322152" y="3220091"/>
            <a:ext cx="8018799" cy="4110898"/>
          </a:xfrm>
          <a:prstGeom prst="rect">
            <a:avLst/>
          </a:prstGeom>
        </p:spPr>
        <p:txBody>
          <a:bodyPr lIns="0" tIns="0" rIns="0" bIns="0" rtlCol="0" anchor="t">
            <a:spAutoFit/>
          </a:bodyPr>
          <a:lstStyle/>
          <a:p>
            <a:pPr marL="540528" lvl="1" indent="-270264" algn="just">
              <a:lnSpc>
                <a:spcPts val="3505"/>
              </a:lnSpc>
              <a:buAutoNum type="arabicPeriod"/>
            </a:pPr>
            <a:r>
              <a:rPr lang="en-US" sz="2503">
                <a:solidFill>
                  <a:srgbClr val="000000"/>
                </a:solidFill>
                <a:latin typeface="Cabin Bold"/>
                <a:ea typeface="Cabin Bold"/>
                <a:cs typeface="Cabin Bold"/>
                <a:sym typeface="Cabin Bold"/>
              </a:rPr>
              <a:t>Mục đích của đề tài:</a:t>
            </a:r>
          </a:p>
          <a:p>
            <a:pPr algn="just">
              <a:lnSpc>
                <a:spcPts val="3225"/>
              </a:lnSpc>
            </a:pPr>
            <a:endParaRPr lang="en-US" sz="2503">
              <a:solidFill>
                <a:srgbClr val="000000"/>
              </a:solidFill>
              <a:latin typeface="Cabin Bold"/>
              <a:ea typeface="Cabin Bold"/>
              <a:cs typeface="Cabin Bold"/>
              <a:sym typeface="Cabin Bold"/>
            </a:endParaRPr>
          </a:p>
          <a:p>
            <a:pPr marL="497349" lvl="1" indent="-248675" algn="just">
              <a:lnSpc>
                <a:spcPts val="3225"/>
              </a:lnSpc>
              <a:buFont typeface="Arial"/>
              <a:buChar char="•"/>
            </a:pPr>
            <a:r>
              <a:rPr lang="en-US" sz="2303">
                <a:solidFill>
                  <a:srgbClr val="000000"/>
                </a:solidFill>
                <a:latin typeface="Cabin Bold"/>
                <a:ea typeface="Cabin Bold"/>
                <a:cs typeface="Cabin Bold"/>
                <a:sym typeface="Cabin Bold"/>
              </a:rPr>
              <a:t>Bạn có bao giờ cảm thấy khó chịu khi phải xếp hàng để đóng phí quản lý, hay lo lắng về việc thông tin cá nhân bị lộ? Với sự phát triển không ngừng của công nghệ, những vấn đề này hoàn toàn có thể được giải quyết.</a:t>
            </a:r>
          </a:p>
          <a:p>
            <a:pPr marL="497349" lvl="1" indent="-248675" algn="just">
              <a:lnSpc>
                <a:spcPts val="3225"/>
              </a:lnSpc>
              <a:buFont typeface="Arial"/>
              <a:buChar char="•"/>
            </a:pPr>
            <a:r>
              <a:rPr lang="en-US" sz="2303">
                <a:solidFill>
                  <a:srgbClr val="000000"/>
                </a:solidFill>
                <a:latin typeface="Cabin Bold"/>
                <a:ea typeface="Cabin Bold"/>
                <a:cs typeface="Cabin Bold"/>
                <a:sym typeface="Cabin Bold"/>
              </a:rPr>
              <a:t>Bạn muốn biết làm thế nào để quản lý chung cư trở nên đơn giản, minh bạch và hiệu quả hơn? Câu trả lời nằm ở việc ứng dụng công nghệ vào quản lý.</a:t>
            </a:r>
          </a:p>
          <a:p>
            <a:pPr algn="ctr">
              <a:lnSpc>
                <a:spcPts val="3225"/>
              </a:lnSpc>
              <a:spcBef>
                <a:spcPct val="0"/>
              </a:spcBef>
            </a:pPr>
            <a:r>
              <a:rPr lang="en-US" sz="2303">
                <a:solidFill>
                  <a:srgbClr val="000000"/>
                </a:solidFill>
                <a:latin typeface="Cabin Bold"/>
                <a:ea typeface="Cabin Bold"/>
                <a:cs typeface="Cabin Bold"/>
                <a:sym typeface="Cabin Bold"/>
              </a:rPr>
              <a:t>       </a:t>
            </a:r>
          </a:p>
        </p:txBody>
      </p:sp>
      <p:sp>
        <p:nvSpPr>
          <p:cNvPr id="15" name="AutoShape 15"/>
          <p:cNvSpPr/>
          <p:nvPr/>
        </p:nvSpPr>
        <p:spPr>
          <a:xfrm flipH="1">
            <a:off x="706548" y="3841537"/>
            <a:ext cx="7634402" cy="0"/>
          </a:xfrm>
          <a:prstGeom prst="line">
            <a:avLst/>
          </a:prstGeom>
          <a:ln w="38100" cap="flat">
            <a:solidFill>
              <a:srgbClr val="000000"/>
            </a:solidFill>
            <a:prstDash val="solid"/>
            <a:headEnd type="none" w="sm" len="sm"/>
            <a:tailEnd type="none" w="sm" len="sm"/>
          </a:ln>
        </p:spPr>
      </p:sp>
      <p:grpSp>
        <p:nvGrpSpPr>
          <p:cNvPr id="16" name="Group 16"/>
          <p:cNvGrpSpPr/>
          <p:nvPr/>
        </p:nvGrpSpPr>
        <p:grpSpPr>
          <a:xfrm rot="5400000">
            <a:off x="10845728" y="1753919"/>
            <a:ext cx="5837045" cy="8403195"/>
            <a:chOff x="0" y="0"/>
            <a:chExt cx="2435935" cy="3506850"/>
          </a:xfrm>
        </p:grpSpPr>
        <p:sp>
          <p:nvSpPr>
            <p:cNvPr id="17" name="Freeform 17"/>
            <p:cNvSpPr/>
            <p:nvPr/>
          </p:nvSpPr>
          <p:spPr>
            <a:xfrm>
              <a:off x="0" y="0"/>
              <a:ext cx="2435935" cy="3506850"/>
            </a:xfrm>
            <a:custGeom>
              <a:avLst/>
              <a:gdLst/>
              <a:ahLst/>
              <a:cxnLst/>
              <a:rect l="l" t="t" r="r" b="b"/>
              <a:pathLst>
                <a:path w="2435935" h="3506850">
                  <a:moveTo>
                    <a:pt x="67643" y="0"/>
                  </a:moveTo>
                  <a:lnTo>
                    <a:pt x="2368292" y="0"/>
                  </a:lnTo>
                  <a:cubicBezTo>
                    <a:pt x="2386232" y="0"/>
                    <a:pt x="2403438" y="7127"/>
                    <a:pt x="2416123" y="19812"/>
                  </a:cubicBezTo>
                  <a:cubicBezTo>
                    <a:pt x="2428809" y="32498"/>
                    <a:pt x="2435935" y="49703"/>
                    <a:pt x="2435935" y="67643"/>
                  </a:cubicBezTo>
                  <a:lnTo>
                    <a:pt x="2435935" y="3439206"/>
                  </a:lnTo>
                  <a:cubicBezTo>
                    <a:pt x="2435935" y="3457147"/>
                    <a:pt x="2428809" y="3474352"/>
                    <a:pt x="2416123" y="3487038"/>
                  </a:cubicBezTo>
                  <a:cubicBezTo>
                    <a:pt x="2403438" y="3499723"/>
                    <a:pt x="2386232" y="3506850"/>
                    <a:pt x="2368292" y="3506850"/>
                  </a:cubicBezTo>
                  <a:lnTo>
                    <a:pt x="67643" y="3506850"/>
                  </a:lnTo>
                  <a:cubicBezTo>
                    <a:pt x="49703" y="3506850"/>
                    <a:pt x="32498" y="3499723"/>
                    <a:pt x="19812" y="3487038"/>
                  </a:cubicBezTo>
                  <a:cubicBezTo>
                    <a:pt x="7127" y="3474352"/>
                    <a:pt x="0" y="3457147"/>
                    <a:pt x="0" y="3439206"/>
                  </a:cubicBezTo>
                  <a:lnTo>
                    <a:pt x="0" y="67643"/>
                  </a:lnTo>
                  <a:cubicBezTo>
                    <a:pt x="0" y="49703"/>
                    <a:pt x="7127" y="32498"/>
                    <a:pt x="19812" y="19812"/>
                  </a:cubicBezTo>
                  <a:cubicBezTo>
                    <a:pt x="32498" y="7127"/>
                    <a:pt x="49703" y="0"/>
                    <a:pt x="67643" y="0"/>
                  </a:cubicBezTo>
                  <a:close/>
                </a:path>
              </a:pathLst>
            </a:custGeom>
            <a:solidFill>
              <a:srgbClr val="000000">
                <a:alpha val="0"/>
              </a:srgbClr>
            </a:solidFill>
            <a:ln w="38100" cap="rnd">
              <a:solidFill>
                <a:srgbClr val="F18403"/>
              </a:solidFill>
              <a:prstDash val="solid"/>
              <a:round/>
            </a:ln>
          </p:spPr>
        </p:sp>
        <p:sp>
          <p:nvSpPr>
            <p:cNvPr id="18" name="TextBox 18"/>
            <p:cNvSpPr txBox="1"/>
            <p:nvPr/>
          </p:nvSpPr>
          <p:spPr>
            <a:xfrm>
              <a:off x="0" y="-38100"/>
              <a:ext cx="2435935" cy="354495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9" name="TextBox 19"/>
          <p:cNvSpPr txBox="1"/>
          <p:nvPr/>
        </p:nvSpPr>
        <p:spPr>
          <a:xfrm>
            <a:off x="9744496" y="3220091"/>
            <a:ext cx="8018799" cy="5653948"/>
          </a:xfrm>
          <a:prstGeom prst="rect">
            <a:avLst/>
          </a:prstGeom>
        </p:spPr>
        <p:txBody>
          <a:bodyPr lIns="0" tIns="0" rIns="0" bIns="0" rtlCol="0" anchor="t">
            <a:spAutoFit/>
          </a:bodyPr>
          <a:lstStyle/>
          <a:p>
            <a:pPr algn="just">
              <a:lnSpc>
                <a:spcPts val="3505"/>
              </a:lnSpc>
            </a:pPr>
            <a:r>
              <a:rPr lang="en-US" sz="2503">
                <a:solidFill>
                  <a:srgbClr val="000000"/>
                </a:solidFill>
                <a:latin typeface="Cabin Bold"/>
                <a:ea typeface="Cabin Bold"/>
                <a:cs typeface="Cabin Bold"/>
                <a:sym typeface="Cabin Bold"/>
              </a:rPr>
              <a:t>2.  Mục tiêu:</a:t>
            </a:r>
          </a:p>
          <a:p>
            <a:pPr algn="just">
              <a:lnSpc>
                <a:spcPts val="3505"/>
              </a:lnSpc>
            </a:pPr>
            <a:endParaRPr lang="en-US" sz="2503">
              <a:solidFill>
                <a:srgbClr val="000000"/>
              </a:solidFill>
              <a:latin typeface="Cabin Bold"/>
              <a:ea typeface="Cabin Bold"/>
              <a:cs typeface="Cabin Bold"/>
              <a:sym typeface="Cabin Bold"/>
            </a:endParaRPr>
          </a:p>
          <a:p>
            <a:pPr marL="540528" lvl="1" indent="-270264" algn="just">
              <a:lnSpc>
                <a:spcPts val="3505"/>
              </a:lnSpc>
              <a:buFont typeface="Arial"/>
              <a:buChar char="•"/>
            </a:pPr>
            <a:r>
              <a:rPr lang="en-US" sz="2503">
                <a:solidFill>
                  <a:srgbClr val="000000"/>
                </a:solidFill>
                <a:latin typeface="Cabin"/>
                <a:ea typeface="Cabin"/>
                <a:cs typeface="Cabin"/>
                <a:sym typeface="Cabin"/>
              </a:rPr>
              <a:t>     </a:t>
            </a:r>
            <a:r>
              <a:rPr lang="en-US" sz="2503">
                <a:solidFill>
                  <a:srgbClr val="000000"/>
                </a:solidFill>
                <a:latin typeface="Cabin Bold"/>
                <a:ea typeface="Cabin Bold"/>
                <a:cs typeface="Cabin Bold"/>
                <a:sym typeface="Cabin Bold"/>
              </a:rPr>
              <a:t>Tự động hóa quy trình:</a:t>
            </a:r>
          </a:p>
          <a:p>
            <a:pPr marL="540528" lvl="1" indent="-270264" algn="just">
              <a:lnSpc>
                <a:spcPts val="3505"/>
              </a:lnSpc>
              <a:buFont typeface="Arial"/>
              <a:buChar char="•"/>
            </a:pPr>
            <a:r>
              <a:rPr lang="en-US" sz="2503">
                <a:solidFill>
                  <a:srgbClr val="000000"/>
                </a:solidFill>
                <a:latin typeface="Cabin"/>
                <a:ea typeface="Cabin"/>
                <a:cs typeface="Cabin"/>
                <a:sym typeface="Cabin"/>
              </a:rPr>
              <a:t>    </a:t>
            </a:r>
            <a:r>
              <a:rPr lang="en-US" sz="2503">
                <a:solidFill>
                  <a:srgbClr val="000000"/>
                </a:solidFill>
                <a:latin typeface="Cabin Bold"/>
                <a:ea typeface="Cabin Bold"/>
                <a:cs typeface="Cabin Bold"/>
                <a:sym typeface="Cabin Bold"/>
              </a:rPr>
              <a:t>Tự động hóa việc gửi hóa đơn, nhắc nợ, tạo báo cáo chi phí, quản lý lịch bảo trì...</a:t>
            </a:r>
          </a:p>
          <a:p>
            <a:pPr marL="540528" lvl="1" indent="-270264" algn="just">
              <a:lnSpc>
                <a:spcPts val="3505"/>
              </a:lnSpc>
              <a:buFont typeface="Arial"/>
              <a:buChar char="•"/>
            </a:pPr>
            <a:r>
              <a:rPr lang="en-US" sz="2503">
                <a:solidFill>
                  <a:srgbClr val="000000"/>
                </a:solidFill>
                <a:latin typeface="Cabin"/>
                <a:ea typeface="Cabin"/>
                <a:cs typeface="Cabin"/>
                <a:sym typeface="Cabin"/>
              </a:rPr>
              <a:t>    </a:t>
            </a:r>
            <a:r>
              <a:rPr lang="en-US" sz="2503">
                <a:solidFill>
                  <a:srgbClr val="000000"/>
                </a:solidFill>
                <a:latin typeface="Cabin Bold"/>
                <a:ea typeface="Cabin Bold"/>
                <a:cs typeface="Cabin Bold"/>
                <a:sym typeface="Cabin Bold"/>
              </a:rPr>
              <a:t>Nhấn mạnh đến việc giảm thiểu sai sót, tăng độ chính xác.</a:t>
            </a:r>
          </a:p>
          <a:p>
            <a:pPr algn="just">
              <a:lnSpc>
                <a:spcPts val="3505"/>
              </a:lnSpc>
            </a:pPr>
            <a:endParaRPr lang="en-US" sz="2503">
              <a:solidFill>
                <a:srgbClr val="000000"/>
              </a:solidFill>
              <a:latin typeface="Cabin Bold"/>
              <a:ea typeface="Cabin Bold"/>
              <a:cs typeface="Cabin Bold"/>
              <a:sym typeface="Cabin Bold"/>
            </a:endParaRPr>
          </a:p>
          <a:p>
            <a:pPr marL="540528" lvl="1" indent="-270264" algn="just">
              <a:lnSpc>
                <a:spcPts val="3505"/>
              </a:lnSpc>
              <a:buFont typeface="Arial"/>
              <a:buChar char="•"/>
            </a:pPr>
            <a:r>
              <a:rPr lang="en-US" sz="2503">
                <a:solidFill>
                  <a:srgbClr val="000000"/>
                </a:solidFill>
                <a:latin typeface="Cabin"/>
                <a:ea typeface="Cabin"/>
                <a:cs typeface="Cabin"/>
                <a:sym typeface="Cabin"/>
              </a:rPr>
              <a:t>      </a:t>
            </a:r>
            <a:r>
              <a:rPr lang="en-US" sz="2503">
                <a:solidFill>
                  <a:srgbClr val="000000"/>
                </a:solidFill>
                <a:latin typeface="Cabin Bold"/>
                <a:ea typeface="Cabin Bold"/>
                <a:cs typeface="Cabin Bold"/>
                <a:sym typeface="Cabin Bold"/>
              </a:rPr>
              <a:t>Quản lý tài chính minh bạch:</a:t>
            </a:r>
          </a:p>
          <a:p>
            <a:pPr marL="540528" lvl="1" indent="-270264" algn="just">
              <a:lnSpc>
                <a:spcPts val="3505"/>
              </a:lnSpc>
              <a:buFont typeface="Arial"/>
              <a:buChar char="•"/>
            </a:pPr>
            <a:r>
              <a:rPr lang="en-US" sz="2503">
                <a:solidFill>
                  <a:srgbClr val="000000"/>
                </a:solidFill>
                <a:latin typeface="Cabin"/>
                <a:ea typeface="Cabin"/>
                <a:cs typeface="Cabin"/>
                <a:sym typeface="Cabin"/>
              </a:rPr>
              <a:t>    </a:t>
            </a:r>
            <a:r>
              <a:rPr lang="en-US" sz="2503">
                <a:solidFill>
                  <a:srgbClr val="000000"/>
                </a:solidFill>
                <a:latin typeface="Cabin Bold"/>
                <a:ea typeface="Cabin Bold"/>
                <a:cs typeface="Cabin Bold"/>
                <a:sym typeface="Cabin Bold"/>
              </a:rPr>
              <a:t>Giải thích cách thức hoạt động của hệ thống: Theo dõi chi tiêu từng khoản mục, tạo báo cáo tài chính định kỳ, cho phép cư dân truy cập thông tin bất cứ lúc nào.</a:t>
            </a:r>
          </a:p>
          <a:p>
            <a:pPr algn="ctr">
              <a:lnSpc>
                <a:spcPts val="3225"/>
              </a:lnSpc>
              <a:spcBef>
                <a:spcPct val="0"/>
              </a:spcBef>
            </a:pPr>
            <a:endParaRPr lang="en-US" sz="2503">
              <a:solidFill>
                <a:srgbClr val="000000"/>
              </a:solidFill>
              <a:latin typeface="Cabin Bold"/>
              <a:ea typeface="Cabin Bold"/>
              <a:cs typeface="Cabin Bold"/>
              <a:sym typeface="Cabin Bold"/>
            </a:endParaRPr>
          </a:p>
        </p:txBody>
      </p:sp>
      <p:sp>
        <p:nvSpPr>
          <p:cNvPr id="20" name="AutoShape 20"/>
          <p:cNvSpPr/>
          <p:nvPr/>
        </p:nvSpPr>
        <p:spPr>
          <a:xfrm flipH="1">
            <a:off x="9936694" y="3860587"/>
            <a:ext cx="7634402"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944945" y="2434779"/>
            <a:ext cx="0" cy="5726537"/>
          </a:xfrm>
          <a:prstGeom prst="line">
            <a:avLst/>
          </a:prstGeom>
          <a:ln w="28575" cap="rnd">
            <a:solidFill>
              <a:srgbClr val="000000"/>
            </a:solidFill>
            <a:prstDash val="solid"/>
            <a:headEnd type="none" w="sm" len="sm"/>
            <a:tailEnd type="none" w="sm" len="sm"/>
          </a:ln>
        </p:spPr>
      </p:sp>
      <p:sp>
        <p:nvSpPr>
          <p:cNvPr id="3" name="TextBox 3"/>
          <p:cNvSpPr txBox="1"/>
          <p:nvPr/>
        </p:nvSpPr>
        <p:spPr>
          <a:xfrm>
            <a:off x="1433464" y="585168"/>
            <a:ext cx="3515895" cy="240665"/>
          </a:xfrm>
          <a:prstGeom prst="rect">
            <a:avLst/>
          </a:prstGeom>
        </p:spPr>
        <p:txBody>
          <a:bodyPr lIns="0" tIns="0" rIns="0" bIns="0" rtlCol="0" anchor="t">
            <a:spAutoFit/>
          </a:bodyPr>
          <a:lstStyle/>
          <a:p>
            <a:pPr algn="l">
              <a:lnSpc>
                <a:spcPts val="1959"/>
              </a:lnSpc>
            </a:pPr>
            <a:r>
              <a:rPr lang="en-US" sz="1399">
                <a:solidFill>
                  <a:srgbClr val="000000"/>
                </a:solidFill>
                <a:latin typeface="Cabin"/>
                <a:ea typeface="Cabin"/>
                <a:cs typeface="Cabin"/>
                <a:sym typeface="Cabin"/>
              </a:rPr>
              <a:t>Báo cáo nghiên cứu khoa học</a:t>
            </a:r>
          </a:p>
        </p:txBody>
      </p:sp>
      <p:grpSp>
        <p:nvGrpSpPr>
          <p:cNvPr id="4" name="Group 4"/>
          <p:cNvGrpSpPr/>
          <p:nvPr/>
        </p:nvGrpSpPr>
        <p:grpSpPr>
          <a:xfrm>
            <a:off x="7730331" y="1953679"/>
            <a:ext cx="3064547" cy="481100"/>
            <a:chOff x="0" y="0"/>
            <a:chExt cx="2184810" cy="342991"/>
          </a:xfrm>
        </p:grpSpPr>
        <p:sp>
          <p:nvSpPr>
            <p:cNvPr id="5" name="Freeform 5"/>
            <p:cNvSpPr/>
            <p:nvPr/>
          </p:nvSpPr>
          <p:spPr>
            <a:xfrm>
              <a:off x="0" y="0"/>
              <a:ext cx="2184810" cy="342991"/>
            </a:xfrm>
            <a:custGeom>
              <a:avLst/>
              <a:gdLst/>
              <a:ahLst/>
              <a:cxnLst/>
              <a:rect l="l" t="t" r="r" b="b"/>
              <a:pathLst>
                <a:path w="2184810" h="342991">
                  <a:moveTo>
                    <a:pt x="0" y="0"/>
                  </a:moveTo>
                  <a:lnTo>
                    <a:pt x="2184810" y="0"/>
                  </a:lnTo>
                  <a:lnTo>
                    <a:pt x="2184810" y="342991"/>
                  </a:lnTo>
                  <a:lnTo>
                    <a:pt x="0" y="342991"/>
                  </a:lnTo>
                  <a:close/>
                </a:path>
              </a:pathLst>
            </a:custGeom>
            <a:solidFill>
              <a:srgbClr val="D7DAFF"/>
            </a:solidFill>
          </p:spPr>
        </p:sp>
        <p:sp>
          <p:nvSpPr>
            <p:cNvPr id="6" name="TextBox 6"/>
            <p:cNvSpPr txBox="1"/>
            <p:nvPr/>
          </p:nvSpPr>
          <p:spPr>
            <a:xfrm>
              <a:off x="0" y="0"/>
              <a:ext cx="2184810" cy="342991"/>
            </a:xfrm>
            <a:prstGeom prst="rect">
              <a:avLst/>
            </a:prstGeom>
          </p:spPr>
          <p:txBody>
            <a:bodyPr lIns="50800" tIns="50800" rIns="50800" bIns="50800" rtlCol="0" anchor="ctr"/>
            <a:lstStyle/>
            <a:p>
              <a:pPr algn="ctr">
                <a:lnSpc>
                  <a:spcPts val="2160"/>
                </a:lnSpc>
              </a:pPr>
              <a:r>
                <a:rPr lang="en-US" sz="1800">
                  <a:solidFill>
                    <a:srgbClr val="000000"/>
                  </a:solidFill>
                  <a:latin typeface="Cabin"/>
                  <a:ea typeface="Cabin"/>
                  <a:cs typeface="Cabin"/>
                  <a:sym typeface="Cabin"/>
                </a:rPr>
                <a:t>Chủ sở hữu</a:t>
              </a:r>
            </a:p>
          </p:txBody>
        </p:sp>
      </p:grpSp>
      <p:grpSp>
        <p:nvGrpSpPr>
          <p:cNvPr id="7" name="Group 7"/>
          <p:cNvGrpSpPr/>
          <p:nvPr/>
        </p:nvGrpSpPr>
        <p:grpSpPr>
          <a:xfrm>
            <a:off x="11858955" y="1953679"/>
            <a:ext cx="3064547" cy="537547"/>
            <a:chOff x="0" y="0"/>
            <a:chExt cx="2184810" cy="383234"/>
          </a:xfrm>
        </p:grpSpPr>
        <p:sp>
          <p:nvSpPr>
            <p:cNvPr id="8" name="Freeform 8"/>
            <p:cNvSpPr/>
            <p:nvPr/>
          </p:nvSpPr>
          <p:spPr>
            <a:xfrm>
              <a:off x="0" y="0"/>
              <a:ext cx="2184810" cy="383234"/>
            </a:xfrm>
            <a:custGeom>
              <a:avLst/>
              <a:gdLst/>
              <a:ahLst/>
              <a:cxnLst/>
              <a:rect l="l" t="t" r="r" b="b"/>
              <a:pathLst>
                <a:path w="2184810" h="383234">
                  <a:moveTo>
                    <a:pt x="0" y="0"/>
                  </a:moveTo>
                  <a:lnTo>
                    <a:pt x="2184810" y="0"/>
                  </a:lnTo>
                  <a:lnTo>
                    <a:pt x="2184810" y="383234"/>
                  </a:lnTo>
                  <a:lnTo>
                    <a:pt x="0" y="383234"/>
                  </a:lnTo>
                  <a:close/>
                </a:path>
              </a:pathLst>
            </a:custGeom>
            <a:solidFill>
              <a:srgbClr val="D7DAFF"/>
            </a:solidFill>
          </p:spPr>
        </p:sp>
        <p:sp>
          <p:nvSpPr>
            <p:cNvPr id="9" name="TextBox 9"/>
            <p:cNvSpPr txBox="1"/>
            <p:nvPr/>
          </p:nvSpPr>
          <p:spPr>
            <a:xfrm>
              <a:off x="0" y="0"/>
              <a:ext cx="2184810" cy="383234"/>
            </a:xfrm>
            <a:prstGeom prst="rect">
              <a:avLst/>
            </a:prstGeom>
          </p:spPr>
          <p:txBody>
            <a:bodyPr lIns="50800" tIns="50800" rIns="50800" bIns="50800" rtlCol="0" anchor="ctr"/>
            <a:lstStyle/>
            <a:p>
              <a:pPr algn="ctr">
                <a:lnSpc>
                  <a:spcPts val="2160"/>
                </a:lnSpc>
              </a:pPr>
              <a:r>
                <a:rPr lang="en-US" sz="1800">
                  <a:solidFill>
                    <a:srgbClr val="000000"/>
                  </a:solidFill>
                  <a:latin typeface="Cabin"/>
                  <a:ea typeface="Cabin"/>
                  <a:cs typeface="Cabin"/>
                  <a:sym typeface="Cabin"/>
                </a:rPr>
                <a:t>Nhân viên</a:t>
              </a:r>
            </a:p>
          </p:txBody>
        </p:sp>
      </p:grpSp>
      <p:grpSp>
        <p:nvGrpSpPr>
          <p:cNvPr id="10" name="Group 10"/>
          <p:cNvGrpSpPr/>
          <p:nvPr/>
        </p:nvGrpSpPr>
        <p:grpSpPr>
          <a:xfrm>
            <a:off x="8421958" y="6087308"/>
            <a:ext cx="2722622" cy="676427"/>
            <a:chOff x="0" y="0"/>
            <a:chExt cx="1535046" cy="381378"/>
          </a:xfrm>
        </p:grpSpPr>
        <p:sp>
          <p:nvSpPr>
            <p:cNvPr id="11" name="Freeform 11"/>
            <p:cNvSpPr/>
            <p:nvPr/>
          </p:nvSpPr>
          <p:spPr>
            <a:xfrm>
              <a:off x="0" y="0"/>
              <a:ext cx="1535046" cy="381378"/>
            </a:xfrm>
            <a:custGeom>
              <a:avLst/>
              <a:gdLst/>
              <a:ahLst/>
              <a:cxnLst/>
              <a:rect l="l" t="t" r="r" b="b"/>
              <a:pathLst>
                <a:path w="1535046" h="381378">
                  <a:moveTo>
                    <a:pt x="156395" y="0"/>
                  </a:moveTo>
                  <a:lnTo>
                    <a:pt x="1378650" y="0"/>
                  </a:lnTo>
                  <a:cubicBezTo>
                    <a:pt x="1420129" y="0"/>
                    <a:pt x="1459909" y="16477"/>
                    <a:pt x="1489238" y="45807"/>
                  </a:cubicBezTo>
                  <a:cubicBezTo>
                    <a:pt x="1518568" y="75137"/>
                    <a:pt x="1535046" y="114917"/>
                    <a:pt x="1535046" y="156395"/>
                  </a:cubicBezTo>
                  <a:lnTo>
                    <a:pt x="1535046" y="224982"/>
                  </a:lnTo>
                  <a:cubicBezTo>
                    <a:pt x="1535046" y="266461"/>
                    <a:pt x="1518568" y="306241"/>
                    <a:pt x="1489238" y="335570"/>
                  </a:cubicBezTo>
                  <a:cubicBezTo>
                    <a:pt x="1459909" y="364900"/>
                    <a:pt x="1420129" y="381378"/>
                    <a:pt x="1378650" y="381378"/>
                  </a:cubicBezTo>
                  <a:lnTo>
                    <a:pt x="156395" y="381378"/>
                  </a:lnTo>
                  <a:cubicBezTo>
                    <a:pt x="114917" y="381378"/>
                    <a:pt x="75137" y="364900"/>
                    <a:pt x="45807" y="335570"/>
                  </a:cubicBezTo>
                  <a:cubicBezTo>
                    <a:pt x="16477" y="306241"/>
                    <a:pt x="0" y="266461"/>
                    <a:pt x="0" y="224982"/>
                  </a:cubicBezTo>
                  <a:lnTo>
                    <a:pt x="0" y="156395"/>
                  </a:lnTo>
                  <a:cubicBezTo>
                    <a:pt x="0" y="114917"/>
                    <a:pt x="16477" y="75137"/>
                    <a:pt x="45807" y="45807"/>
                  </a:cubicBezTo>
                  <a:cubicBezTo>
                    <a:pt x="75137" y="16477"/>
                    <a:pt x="114917" y="0"/>
                    <a:pt x="156395" y="0"/>
                  </a:cubicBezTo>
                  <a:close/>
                </a:path>
              </a:pathLst>
            </a:custGeom>
            <a:solidFill>
              <a:srgbClr val="BFE4FF"/>
            </a:solidFill>
            <a:ln w="95250" cap="rnd">
              <a:solidFill>
                <a:srgbClr val="BFE4FF"/>
              </a:solidFill>
              <a:prstDash val="solid"/>
              <a:round/>
            </a:ln>
          </p:spPr>
        </p:sp>
        <p:sp>
          <p:nvSpPr>
            <p:cNvPr id="12" name="TextBox 12"/>
            <p:cNvSpPr txBox="1"/>
            <p:nvPr/>
          </p:nvSpPr>
          <p:spPr>
            <a:xfrm>
              <a:off x="0" y="0"/>
              <a:ext cx="1535046" cy="381378"/>
            </a:xfrm>
            <a:prstGeom prst="rect">
              <a:avLst/>
            </a:prstGeom>
          </p:spPr>
          <p:txBody>
            <a:bodyPr lIns="76200" tIns="76200" rIns="76200" bIns="76200" rtlCol="0" anchor="ctr"/>
            <a:lstStyle/>
            <a:p>
              <a:pPr algn="ctr">
                <a:lnSpc>
                  <a:spcPts val="2160"/>
                </a:lnSpc>
              </a:pPr>
              <a:r>
                <a:rPr lang="en-US" sz="1800">
                  <a:solidFill>
                    <a:srgbClr val="000000"/>
                  </a:solidFill>
                  <a:latin typeface="Cabin"/>
                  <a:ea typeface="Cabin"/>
                  <a:cs typeface="Cabin"/>
                  <a:sym typeface="Cabin"/>
                </a:rPr>
                <a:t>Xem thông tin hoá đơn</a:t>
              </a:r>
            </a:p>
          </p:txBody>
        </p:sp>
      </p:grpSp>
      <p:grpSp>
        <p:nvGrpSpPr>
          <p:cNvPr id="13" name="Group 13"/>
          <p:cNvGrpSpPr/>
          <p:nvPr/>
        </p:nvGrpSpPr>
        <p:grpSpPr>
          <a:xfrm>
            <a:off x="8426173" y="3605280"/>
            <a:ext cx="2486348" cy="676427"/>
            <a:chOff x="0" y="0"/>
            <a:chExt cx="1401832" cy="381378"/>
          </a:xfrm>
        </p:grpSpPr>
        <p:sp>
          <p:nvSpPr>
            <p:cNvPr id="14" name="Freeform 14"/>
            <p:cNvSpPr/>
            <p:nvPr/>
          </p:nvSpPr>
          <p:spPr>
            <a:xfrm>
              <a:off x="0" y="0"/>
              <a:ext cx="1401832" cy="381378"/>
            </a:xfrm>
            <a:custGeom>
              <a:avLst/>
              <a:gdLst/>
              <a:ahLst/>
              <a:cxnLst/>
              <a:rect l="l" t="t" r="r" b="b"/>
              <a:pathLst>
                <a:path w="1401832" h="381378">
                  <a:moveTo>
                    <a:pt x="171257" y="0"/>
                  </a:moveTo>
                  <a:lnTo>
                    <a:pt x="1230574" y="0"/>
                  </a:lnTo>
                  <a:cubicBezTo>
                    <a:pt x="1275995" y="0"/>
                    <a:pt x="1319555" y="18043"/>
                    <a:pt x="1351672" y="50160"/>
                  </a:cubicBezTo>
                  <a:cubicBezTo>
                    <a:pt x="1383789" y="82277"/>
                    <a:pt x="1401832" y="125837"/>
                    <a:pt x="1401832" y="171257"/>
                  </a:cubicBezTo>
                  <a:lnTo>
                    <a:pt x="1401832" y="210120"/>
                  </a:lnTo>
                  <a:cubicBezTo>
                    <a:pt x="1401832" y="255540"/>
                    <a:pt x="1383789" y="299100"/>
                    <a:pt x="1351672" y="331217"/>
                  </a:cubicBezTo>
                  <a:cubicBezTo>
                    <a:pt x="1319555" y="363334"/>
                    <a:pt x="1275995" y="381378"/>
                    <a:pt x="1230574" y="381378"/>
                  </a:cubicBezTo>
                  <a:lnTo>
                    <a:pt x="171257" y="381378"/>
                  </a:lnTo>
                  <a:cubicBezTo>
                    <a:pt x="76675" y="381378"/>
                    <a:pt x="0" y="304703"/>
                    <a:pt x="0" y="210120"/>
                  </a:cubicBezTo>
                  <a:lnTo>
                    <a:pt x="0" y="171257"/>
                  </a:lnTo>
                  <a:cubicBezTo>
                    <a:pt x="0" y="125837"/>
                    <a:pt x="18043" y="82277"/>
                    <a:pt x="50160" y="50160"/>
                  </a:cubicBezTo>
                  <a:cubicBezTo>
                    <a:pt x="82277" y="18043"/>
                    <a:pt x="125837" y="0"/>
                    <a:pt x="171257" y="0"/>
                  </a:cubicBezTo>
                  <a:close/>
                </a:path>
              </a:pathLst>
            </a:custGeom>
            <a:solidFill>
              <a:srgbClr val="BFE4FF"/>
            </a:solidFill>
            <a:ln w="95250" cap="rnd">
              <a:solidFill>
                <a:srgbClr val="BFE4FF"/>
              </a:solidFill>
              <a:prstDash val="solid"/>
              <a:round/>
            </a:ln>
          </p:spPr>
        </p:sp>
        <p:sp>
          <p:nvSpPr>
            <p:cNvPr id="15" name="TextBox 15"/>
            <p:cNvSpPr txBox="1"/>
            <p:nvPr/>
          </p:nvSpPr>
          <p:spPr>
            <a:xfrm>
              <a:off x="0" y="0"/>
              <a:ext cx="1401832" cy="381378"/>
            </a:xfrm>
            <a:prstGeom prst="rect">
              <a:avLst/>
            </a:prstGeom>
          </p:spPr>
          <p:txBody>
            <a:bodyPr lIns="76200" tIns="76200" rIns="76200" bIns="76200" rtlCol="0" anchor="ctr"/>
            <a:lstStyle/>
            <a:p>
              <a:pPr algn="ctr">
                <a:lnSpc>
                  <a:spcPts val="2160"/>
                </a:lnSpc>
              </a:pPr>
              <a:r>
                <a:rPr lang="en-US" sz="1800">
                  <a:solidFill>
                    <a:srgbClr val="000000"/>
                  </a:solidFill>
                  <a:latin typeface="Cabin"/>
                  <a:ea typeface="Cabin"/>
                  <a:cs typeface="Cabin"/>
                  <a:sym typeface="Cabin"/>
                </a:rPr>
                <a:t>Thông tin căn hộ</a:t>
              </a:r>
            </a:p>
          </p:txBody>
        </p:sp>
      </p:grpSp>
      <p:grpSp>
        <p:nvGrpSpPr>
          <p:cNvPr id="16" name="Group 16"/>
          <p:cNvGrpSpPr/>
          <p:nvPr/>
        </p:nvGrpSpPr>
        <p:grpSpPr>
          <a:xfrm>
            <a:off x="8421958" y="7781121"/>
            <a:ext cx="2486348" cy="676427"/>
            <a:chOff x="0" y="0"/>
            <a:chExt cx="1401832" cy="381378"/>
          </a:xfrm>
        </p:grpSpPr>
        <p:sp>
          <p:nvSpPr>
            <p:cNvPr id="17" name="Freeform 17"/>
            <p:cNvSpPr/>
            <p:nvPr/>
          </p:nvSpPr>
          <p:spPr>
            <a:xfrm>
              <a:off x="0" y="0"/>
              <a:ext cx="1401832" cy="381378"/>
            </a:xfrm>
            <a:custGeom>
              <a:avLst/>
              <a:gdLst/>
              <a:ahLst/>
              <a:cxnLst/>
              <a:rect l="l" t="t" r="r" b="b"/>
              <a:pathLst>
                <a:path w="1401832" h="381378">
                  <a:moveTo>
                    <a:pt x="171257" y="0"/>
                  </a:moveTo>
                  <a:lnTo>
                    <a:pt x="1230574" y="0"/>
                  </a:lnTo>
                  <a:cubicBezTo>
                    <a:pt x="1275995" y="0"/>
                    <a:pt x="1319555" y="18043"/>
                    <a:pt x="1351672" y="50160"/>
                  </a:cubicBezTo>
                  <a:cubicBezTo>
                    <a:pt x="1383789" y="82277"/>
                    <a:pt x="1401832" y="125837"/>
                    <a:pt x="1401832" y="171257"/>
                  </a:cubicBezTo>
                  <a:lnTo>
                    <a:pt x="1401832" y="210120"/>
                  </a:lnTo>
                  <a:cubicBezTo>
                    <a:pt x="1401832" y="255540"/>
                    <a:pt x="1383789" y="299100"/>
                    <a:pt x="1351672" y="331217"/>
                  </a:cubicBezTo>
                  <a:cubicBezTo>
                    <a:pt x="1319555" y="363334"/>
                    <a:pt x="1275995" y="381378"/>
                    <a:pt x="1230574" y="381378"/>
                  </a:cubicBezTo>
                  <a:lnTo>
                    <a:pt x="171257" y="381378"/>
                  </a:lnTo>
                  <a:cubicBezTo>
                    <a:pt x="76675" y="381378"/>
                    <a:pt x="0" y="304703"/>
                    <a:pt x="0" y="210120"/>
                  </a:cubicBezTo>
                  <a:lnTo>
                    <a:pt x="0" y="171257"/>
                  </a:lnTo>
                  <a:cubicBezTo>
                    <a:pt x="0" y="125837"/>
                    <a:pt x="18043" y="82277"/>
                    <a:pt x="50160" y="50160"/>
                  </a:cubicBezTo>
                  <a:cubicBezTo>
                    <a:pt x="82277" y="18043"/>
                    <a:pt x="125837" y="0"/>
                    <a:pt x="171257" y="0"/>
                  </a:cubicBezTo>
                  <a:close/>
                </a:path>
              </a:pathLst>
            </a:custGeom>
            <a:solidFill>
              <a:srgbClr val="BFE4FF"/>
            </a:solidFill>
            <a:ln w="95250" cap="rnd">
              <a:solidFill>
                <a:srgbClr val="BFE4FF"/>
              </a:solidFill>
              <a:prstDash val="solid"/>
              <a:round/>
            </a:ln>
          </p:spPr>
        </p:sp>
        <p:sp>
          <p:nvSpPr>
            <p:cNvPr id="18" name="TextBox 18"/>
            <p:cNvSpPr txBox="1"/>
            <p:nvPr/>
          </p:nvSpPr>
          <p:spPr>
            <a:xfrm>
              <a:off x="0" y="0"/>
              <a:ext cx="1401832" cy="381378"/>
            </a:xfrm>
            <a:prstGeom prst="rect">
              <a:avLst/>
            </a:prstGeom>
          </p:spPr>
          <p:txBody>
            <a:bodyPr lIns="76200" tIns="76200" rIns="76200" bIns="76200" rtlCol="0" anchor="ctr"/>
            <a:lstStyle/>
            <a:p>
              <a:pPr algn="ctr">
                <a:lnSpc>
                  <a:spcPts val="2160"/>
                </a:lnSpc>
              </a:pPr>
              <a:r>
                <a:rPr lang="en-US" sz="1800">
                  <a:solidFill>
                    <a:srgbClr val="000000"/>
                  </a:solidFill>
                  <a:latin typeface="Cabin"/>
                  <a:ea typeface="Cabin"/>
                  <a:cs typeface="Cabin"/>
                  <a:sym typeface="Cabin"/>
                </a:rPr>
                <a:t>Tra cứu hoá đơn</a:t>
              </a:r>
            </a:p>
          </p:txBody>
        </p:sp>
      </p:grpSp>
      <p:sp>
        <p:nvSpPr>
          <p:cNvPr id="19" name="AutoShape 19"/>
          <p:cNvSpPr/>
          <p:nvPr/>
        </p:nvSpPr>
        <p:spPr>
          <a:xfrm>
            <a:off x="11985609" y="2491226"/>
            <a:ext cx="0" cy="6862019"/>
          </a:xfrm>
          <a:prstGeom prst="line">
            <a:avLst/>
          </a:prstGeom>
          <a:ln w="28575" cap="rnd">
            <a:solidFill>
              <a:srgbClr val="000000"/>
            </a:solidFill>
            <a:prstDash val="solid"/>
            <a:headEnd type="none" w="sm" len="sm"/>
            <a:tailEnd type="none" w="sm" len="sm"/>
          </a:ln>
        </p:spPr>
      </p:sp>
      <p:grpSp>
        <p:nvGrpSpPr>
          <p:cNvPr id="20" name="Group 20"/>
          <p:cNvGrpSpPr/>
          <p:nvPr/>
        </p:nvGrpSpPr>
        <p:grpSpPr>
          <a:xfrm>
            <a:off x="12718044" y="8029550"/>
            <a:ext cx="2486348" cy="730278"/>
            <a:chOff x="0" y="0"/>
            <a:chExt cx="1401832" cy="411739"/>
          </a:xfrm>
        </p:grpSpPr>
        <p:sp>
          <p:nvSpPr>
            <p:cNvPr id="21" name="Freeform 21"/>
            <p:cNvSpPr/>
            <p:nvPr/>
          </p:nvSpPr>
          <p:spPr>
            <a:xfrm>
              <a:off x="0" y="0"/>
              <a:ext cx="1401832" cy="411739"/>
            </a:xfrm>
            <a:custGeom>
              <a:avLst/>
              <a:gdLst/>
              <a:ahLst/>
              <a:cxnLst/>
              <a:rect l="l" t="t" r="r" b="b"/>
              <a:pathLst>
                <a:path w="1401832" h="411739">
                  <a:moveTo>
                    <a:pt x="171257" y="0"/>
                  </a:moveTo>
                  <a:lnTo>
                    <a:pt x="1230574" y="0"/>
                  </a:lnTo>
                  <a:cubicBezTo>
                    <a:pt x="1275995" y="0"/>
                    <a:pt x="1319555" y="18043"/>
                    <a:pt x="1351672" y="50160"/>
                  </a:cubicBezTo>
                  <a:cubicBezTo>
                    <a:pt x="1383789" y="82277"/>
                    <a:pt x="1401832" y="125837"/>
                    <a:pt x="1401832" y="171257"/>
                  </a:cubicBezTo>
                  <a:lnTo>
                    <a:pt x="1401832" y="240481"/>
                  </a:lnTo>
                  <a:cubicBezTo>
                    <a:pt x="1401832" y="335064"/>
                    <a:pt x="1325157" y="411739"/>
                    <a:pt x="1230574" y="411739"/>
                  </a:cubicBezTo>
                  <a:lnTo>
                    <a:pt x="171257" y="411739"/>
                  </a:lnTo>
                  <a:cubicBezTo>
                    <a:pt x="125837" y="411739"/>
                    <a:pt x="82277" y="393696"/>
                    <a:pt x="50160" y="361579"/>
                  </a:cubicBezTo>
                  <a:cubicBezTo>
                    <a:pt x="18043" y="329462"/>
                    <a:pt x="0" y="285902"/>
                    <a:pt x="0" y="240481"/>
                  </a:cubicBezTo>
                  <a:lnTo>
                    <a:pt x="0" y="171257"/>
                  </a:lnTo>
                  <a:cubicBezTo>
                    <a:pt x="0" y="125837"/>
                    <a:pt x="18043" y="82277"/>
                    <a:pt x="50160" y="50160"/>
                  </a:cubicBezTo>
                  <a:cubicBezTo>
                    <a:pt x="82277" y="18043"/>
                    <a:pt x="125837" y="0"/>
                    <a:pt x="171257" y="0"/>
                  </a:cubicBezTo>
                  <a:close/>
                </a:path>
              </a:pathLst>
            </a:custGeom>
            <a:solidFill>
              <a:srgbClr val="BFE4FF"/>
            </a:solidFill>
            <a:ln w="95250" cap="rnd">
              <a:solidFill>
                <a:srgbClr val="BFE4FF"/>
              </a:solidFill>
              <a:prstDash val="solid"/>
              <a:round/>
            </a:ln>
          </p:spPr>
        </p:sp>
        <p:sp>
          <p:nvSpPr>
            <p:cNvPr id="22" name="TextBox 22"/>
            <p:cNvSpPr txBox="1"/>
            <p:nvPr/>
          </p:nvSpPr>
          <p:spPr>
            <a:xfrm>
              <a:off x="0" y="0"/>
              <a:ext cx="1401832" cy="411739"/>
            </a:xfrm>
            <a:prstGeom prst="rect">
              <a:avLst/>
            </a:prstGeom>
          </p:spPr>
          <p:txBody>
            <a:bodyPr lIns="76200" tIns="76200" rIns="76200" bIns="76200" rtlCol="0" anchor="ctr"/>
            <a:lstStyle/>
            <a:p>
              <a:pPr algn="ctr">
                <a:lnSpc>
                  <a:spcPts val="2160"/>
                </a:lnSpc>
              </a:pPr>
              <a:r>
                <a:rPr lang="en-US" sz="1800">
                  <a:solidFill>
                    <a:srgbClr val="000000"/>
                  </a:solidFill>
                  <a:latin typeface="Cabin"/>
                  <a:ea typeface="Cabin"/>
                  <a:cs typeface="Cabin"/>
                  <a:sym typeface="Cabin"/>
                </a:rPr>
                <a:t>Quản lí dịch vụ </a:t>
              </a:r>
            </a:p>
          </p:txBody>
        </p:sp>
      </p:grpSp>
      <p:grpSp>
        <p:nvGrpSpPr>
          <p:cNvPr id="23" name="Group 23"/>
          <p:cNvGrpSpPr/>
          <p:nvPr/>
        </p:nvGrpSpPr>
        <p:grpSpPr>
          <a:xfrm>
            <a:off x="12728294" y="8978903"/>
            <a:ext cx="2486348" cy="677268"/>
            <a:chOff x="0" y="0"/>
            <a:chExt cx="1401832" cy="381851"/>
          </a:xfrm>
        </p:grpSpPr>
        <p:sp>
          <p:nvSpPr>
            <p:cNvPr id="24" name="Freeform 24"/>
            <p:cNvSpPr/>
            <p:nvPr/>
          </p:nvSpPr>
          <p:spPr>
            <a:xfrm>
              <a:off x="0" y="0"/>
              <a:ext cx="1401832" cy="381851"/>
            </a:xfrm>
            <a:custGeom>
              <a:avLst/>
              <a:gdLst/>
              <a:ahLst/>
              <a:cxnLst/>
              <a:rect l="l" t="t" r="r" b="b"/>
              <a:pathLst>
                <a:path w="1401832" h="381851">
                  <a:moveTo>
                    <a:pt x="171257" y="0"/>
                  </a:moveTo>
                  <a:lnTo>
                    <a:pt x="1230574" y="0"/>
                  </a:lnTo>
                  <a:cubicBezTo>
                    <a:pt x="1275995" y="0"/>
                    <a:pt x="1319555" y="18043"/>
                    <a:pt x="1351672" y="50160"/>
                  </a:cubicBezTo>
                  <a:cubicBezTo>
                    <a:pt x="1383789" y="82277"/>
                    <a:pt x="1401832" y="125837"/>
                    <a:pt x="1401832" y="171257"/>
                  </a:cubicBezTo>
                  <a:lnTo>
                    <a:pt x="1401832" y="210594"/>
                  </a:lnTo>
                  <a:cubicBezTo>
                    <a:pt x="1401832" y="305177"/>
                    <a:pt x="1325157" y="381851"/>
                    <a:pt x="1230574" y="381851"/>
                  </a:cubicBezTo>
                  <a:lnTo>
                    <a:pt x="171257" y="381851"/>
                  </a:lnTo>
                  <a:cubicBezTo>
                    <a:pt x="125837" y="381851"/>
                    <a:pt x="82277" y="363808"/>
                    <a:pt x="50160" y="331691"/>
                  </a:cubicBezTo>
                  <a:cubicBezTo>
                    <a:pt x="18043" y="299574"/>
                    <a:pt x="0" y="256014"/>
                    <a:pt x="0" y="210594"/>
                  </a:cubicBezTo>
                  <a:lnTo>
                    <a:pt x="0" y="171257"/>
                  </a:lnTo>
                  <a:cubicBezTo>
                    <a:pt x="0" y="125837"/>
                    <a:pt x="18043" y="82277"/>
                    <a:pt x="50160" y="50160"/>
                  </a:cubicBezTo>
                  <a:cubicBezTo>
                    <a:pt x="82277" y="18043"/>
                    <a:pt x="125837" y="0"/>
                    <a:pt x="171257" y="0"/>
                  </a:cubicBezTo>
                  <a:close/>
                </a:path>
              </a:pathLst>
            </a:custGeom>
            <a:solidFill>
              <a:srgbClr val="BFE4FF"/>
            </a:solidFill>
            <a:ln w="95250" cap="rnd">
              <a:solidFill>
                <a:srgbClr val="BFE4FF"/>
              </a:solidFill>
              <a:prstDash val="solid"/>
              <a:round/>
            </a:ln>
          </p:spPr>
        </p:sp>
        <p:sp>
          <p:nvSpPr>
            <p:cNvPr id="25" name="TextBox 25"/>
            <p:cNvSpPr txBox="1"/>
            <p:nvPr/>
          </p:nvSpPr>
          <p:spPr>
            <a:xfrm>
              <a:off x="0" y="0"/>
              <a:ext cx="1401832" cy="381851"/>
            </a:xfrm>
            <a:prstGeom prst="rect">
              <a:avLst/>
            </a:prstGeom>
          </p:spPr>
          <p:txBody>
            <a:bodyPr lIns="76200" tIns="76200" rIns="76200" bIns="76200" rtlCol="0" anchor="ctr"/>
            <a:lstStyle/>
            <a:p>
              <a:pPr algn="ctr">
                <a:lnSpc>
                  <a:spcPts val="2160"/>
                </a:lnSpc>
              </a:pPr>
              <a:r>
                <a:rPr lang="en-US" sz="1800">
                  <a:solidFill>
                    <a:srgbClr val="000000"/>
                  </a:solidFill>
                  <a:latin typeface="Cabin"/>
                  <a:ea typeface="Cabin"/>
                  <a:cs typeface="Cabin"/>
                  <a:sym typeface="Cabin"/>
                </a:rPr>
                <a:t>Báo cáo thống kê</a:t>
              </a:r>
            </a:p>
          </p:txBody>
        </p:sp>
      </p:grpSp>
      <p:grpSp>
        <p:nvGrpSpPr>
          <p:cNvPr id="26" name="Group 26"/>
          <p:cNvGrpSpPr/>
          <p:nvPr/>
        </p:nvGrpSpPr>
        <p:grpSpPr>
          <a:xfrm>
            <a:off x="12702641" y="7131336"/>
            <a:ext cx="2486348" cy="677268"/>
            <a:chOff x="0" y="0"/>
            <a:chExt cx="1401832" cy="381851"/>
          </a:xfrm>
        </p:grpSpPr>
        <p:sp>
          <p:nvSpPr>
            <p:cNvPr id="27" name="Freeform 27"/>
            <p:cNvSpPr/>
            <p:nvPr/>
          </p:nvSpPr>
          <p:spPr>
            <a:xfrm>
              <a:off x="0" y="0"/>
              <a:ext cx="1401832" cy="381851"/>
            </a:xfrm>
            <a:custGeom>
              <a:avLst/>
              <a:gdLst/>
              <a:ahLst/>
              <a:cxnLst/>
              <a:rect l="l" t="t" r="r" b="b"/>
              <a:pathLst>
                <a:path w="1401832" h="381851">
                  <a:moveTo>
                    <a:pt x="171257" y="0"/>
                  </a:moveTo>
                  <a:lnTo>
                    <a:pt x="1230574" y="0"/>
                  </a:lnTo>
                  <a:cubicBezTo>
                    <a:pt x="1275995" y="0"/>
                    <a:pt x="1319555" y="18043"/>
                    <a:pt x="1351672" y="50160"/>
                  </a:cubicBezTo>
                  <a:cubicBezTo>
                    <a:pt x="1383789" y="82277"/>
                    <a:pt x="1401832" y="125837"/>
                    <a:pt x="1401832" y="171257"/>
                  </a:cubicBezTo>
                  <a:lnTo>
                    <a:pt x="1401832" y="210594"/>
                  </a:lnTo>
                  <a:cubicBezTo>
                    <a:pt x="1401832" y="305177"/>
                    <a:pt x="1325157" y="381851"/>
                    <a:pt x="1230574" y="381851"/>
                  </a:cubicBezTo>
                  <a:lnTo>
                    <a:pt x="171257" y="381851"/>
                  </a:lnTo>
                  <a:cubicBezTo>
                    <a:pt x="125837" y="381851"/>
                    <a:pt x="82277" y="363808"/>
                    <a:pt x="50160" y="331691"/>
                  </a:cubicBezTo>
                  <a:cubicBezTo>
                    <a:pt x="18043" y="299574"/>
                    <a:pt x="0" y="256014"/>
                    <a:pt x="0" y="210594"/>
                  </a:cubicBezTo>
                  <a:lnTo>
                    <a:pt x="0" y="171257"/>
                  </a:lnTo>
                  <a:cubicBezTo>
                    <a:pt x="0" y="125837"/>
                    <a:pt x="18043" y="82277"/>
                    <a:pt x="50160" y="50160"/>
                  </a:cubicBezTo>
                  <a:cubicBezTo>
                    <a:pt x="82277" y="18043"/>
                    <a:pt x="125837" y="0"/>
                    <a:pt x="171257" y="0"/>
                  </a:cubicBezTo>
                  <a:close/>
                </a:path>
              </a:pathLst>
            </a:custGeom>
            <a:solidFill>
              <a:srgbClr val="BFE4FF"/>
            </a:solidFill>
            <a:ln w="95250" cap="rnd">
              <a:solidFill>
                <a:srgbClr val="BFE4FF"/>
              </a:solidFill>
              <a:prstDash val="solid"/>
              <a:round/>
            </a:ln>
          </p:spPr>
        </p:sp>
        <p:sp>
          <p:nvSpPr>
            <p:cNvPr id="28" name="TextBox 28"/>
            <p:cNvSpPr txBox="1"/>
            <p:nvPr/>
          </p:nvSpPr>
          <p:spPr>
            <a:xfrm>
              <a:off x="0" y="0"/>
              <a:ext cx="1401832" cy="381851"/>
            </a:xfrm>
            <a:prstGeom prst="rect">
              <a:avLst/>
            </a:prstGeom>
          </p:spPr>
          <p:txBody>
            <a:bodyPr lIns="76200" tIns="76200" rIns="76200" bIns="76200" rtlCol="0" anchor="ctr"/>
            <a:lstStyle/>
            <a:p>
              <a:pPr algn="ctr">
                <a:lnSpc>
                  <a:spcPts val="2160"/>
                </a:lnSpc>
              </a:pPr>
              <a:r>
                <a:rPr lang="en-US" sz="1800">
                  <a:solidFill>
                    <a:srgbClr val="000000"/>
                  </a:solidFill>
                  <a:latin typeface="Cabin"/>
                  <a:ea typeface="Cabin"/>
                  <a:cs typeface="Cabin"/>
                  <a:sym typeface="Cabin"/>
                </a:rPr>
                <a:t>Quản lí căn hộ</a:t>
              </a:r>
            </a:p>
          </p:txBody>
        </p:sp>
      </p:grpSp>
      <p:grpSp>
        <p:nvGrpSpPr>
          <p:cNvPr id="29" name="Group 29"/>
          <p:cNvGrpSpPr/>
          <p:nvPr/>
        </p:nvGrpSpPr>
        <p:grpSpPr>
          <a:xfrm>
            <a:off x="12702641" y="6244518"/>
            <a:ext cx="2486348" cy="677268"/>
            <a:chOff x="0" y="0"/>
            <a:chExt cx="1401832" cy="381851"/>
          </a:xfrm>
        </p:grpSpPr>
        <p:sp>
          <p:nvSpPr>
            <p:cNvPr id="30" name="Freeform 30"/>
            <p:cNvSpPr/>
            <p:nvPr/>
          </p:nvSpPr>
          <p:spPr>
            <a:xfrm>
              <a:off x="0" y="0"/>
              <a:ext cx="1401832" cy="381851"/>
            </a:xfrm>
            <a:custGeom>
              <a:avLst/>
              <a:gdLst/>
              <a:ahLst/>
              <a:cxnLst/>
              <a:rect l="l" t="t" r="r" b="b"/>
              <a:pathLst>
                <a:path w="1401832" h="381851">
                  <a:moveTo>
                    <a:pt x="171257" y="0"/>
                  </a:moveTo>
                  <a:lnTo>
                    <a:pt x="1230574" y="0"/>
                  </a:lnTo>
                  <a:cubicBezTo>
                    <a:pt x="1275995" y="0"/>
                    <a:pt x="1319555" y="18043"/>
                    <a:pt x="1351672" y="50160"/>
                  </a:cubicBezTo>
                  <a:cubicBezTo>
                    <a:pt x="1383789" y="82277"/>
                    <a:pt x="1401832" y="125837"/>
                    <a:pt x="1401832" y="171257"/>
                  </a:cubicBezTo>
                  <a:lnTo>
                    <a:pt x="1401832" y="210594"/>
                  </a:lnTo>
                  <a:cubicBezTo>
                    <a:pt x="1401832" y="305177"/>
                    <a:pt x="1325157" y="381851"/>
                    <a:pt x="1230574" y="381851"/>
                  </a:cubicBezTo>
                  <a:lnTo>
                    <a:pt x="171257" y="381851"/>
                  </a:lnTo>
                  <a:cubicBezTo>
                    <a:pt x="125837" y="381851"/>
                    <a:pt x="82277" y="363808"/>
                    <a:pt x="50160" y="331691"/>
                  </a:cubicBezTo>
                  <a:cubicBezTo>
                    <a:pt x="18043" y="299574"/>
                    <a:pt x="0" y="256014"/>
                    <a:pt x="0" y="210594"/>
                  </a:cubicBezTo>
                  <a:lnTo>
                    <a:pt x="0" y="171257"/>
                  </a:lnTo>
                  <a:cubicBezTo>
                    <a:pt x="0" y="125837"/>
                    <a:pt x="18043" y="82277"/>
                    <a:pt x="50160" y="50160"/>
                  </a:cubicBezTo>
                  <a:cubicBezTo>
                    <a:pt x="82277" y="18043"/>
                    <a:pt x="125837" y="0"/>
                    <a:pt x="171257" y="0"/>
                  </a:cubicBezTo>
                  <a:close/>
                </a:path>
              </a:pathLst>
            </a:custGeom>
            <a:solidFill>
              <a:srgbClr val="BFE4FF"/>
            </a:solidFill>
            <a:ln w="95250" cap="rnd">
              <a:solidFill>
                <a:srgbClr val="BFE4FF"/>
              </a:solidFill>
              <a:prstDash val="solid"/>
              <a:round/>
            </a:ln>
          </p:spPr>
        </p:sp>
        <p:sp>
          <p:nvSpPr>
            <p:cNvPr id="31" name="TextBox 31"/>
            <p:cNvSpPr txBox="1"/>
            <p:nvPr/>
          </p:nvSpPr>
          <p:spPr>
            <a:xfrm>
              <a:off x="0" y="0"/>
              <a:ext cx="1401832" cy="381851"/>
            </a:xfrm>
            <a:prstGeom prst="rect">
              <a:avLst/>
            </a:prstGeom>
          </p:spPr>
          <p:txBody>
            <a:bodyPr lIns="76200" tIns="76200" rIns="76200" bIns="76200" rtlCol="0" anchor="ctr"/>
            <a:lstStyle/>
            <a:p>
              <a:pPr algn="ctr">
                <a:lnSpc>
                  <a:spcPts val="2160"/>
                </a:lnSpc>
              </a:pPr>
              <a:r>
                <a:rPr lang="en-US" sz="1800">
                  <a:solidFill>
                    <a:srgbClr val="000000"/>
                  </a:solidFill>
                  <a:latin typeface="Cabin"/>
                  <a:ea typeface="Cabin"/>
                  <a:cs typeface="Cabin"/>
                  <a:sym typeface="Cabin"/>
                </a:rPr>
                <a:t>Quản lí hoá đơn</a:t>
              </a:r>
            </a:p>
          </p:txBody>
        </p:sp>
      </p:grpSp>
      <p:grpSp>
        <p:nvGrpSpPr>
          <p:cNvPr id="32" name="Group 32"/>
          <p:cNvGrpSpPr/>
          <p:nvPr/>
        </p:nvGrpSpPr>
        <p:grpSpPr>
          <a:xfrm>
            <a:off x="676643" y="586305"/>
            <a:ext cx="510897" cy="576541"/>
            <a:chOff x="0" y="0"/>
            <a:chExt cx="856221" cy="966234"/>
          </a:xfrm>
        </p:grpSpPr>
        <p:sp>
          <p:nvSpPr>
            <p:cNvPr id="33" name="Freeform 33"/>
            <p:cNvSpPr/>
            <p:nvPr/>
          </p:nvSpPr>
          <p:spPr>
            <a:xfrm>
              <a:off x="0" y="0"/>
              <a:ext cx="856221" cy="966234"/>
            </a:xfrm>
            <a:custGeom>
              <a:avLst/>
              <a:gdLst/>
              <a:ahLst/>
              <a:cxnLst/>
              <a:rect l="l" t="t" r="r" b="b"/>
              <a:pathLst>
                <a:path w="856221" h="966234">
                  <a:moveTo>
                    <a:pt x="428110" y="0"/>
                  </a:moveTo>
                  <a:cubicBezTo>
                    <a:pt x="191672" y="0"/>
                    <a:pt x="0" y="216299"/>
                    <a:pt x="0" y="483117"/>
                  </a:cubicBezTo>
                  <a:cubicBezTo>
                    <a:pt x="0" y="749935"/>
                    <a:pt x="191672" y="966234"/>
                    <a:pt x="428110" y="966234"/>
                  </a:cubicBezTo>
                  <a:cubicBezTo>
                    <a:pt x="664549" y="966234"/>
                    <a:pt x="856221" y="749935"/>
                    <a:pt x="856221" y="483117"/>
                  </a:cubicBezTo>
                  <a:cubicBezTo>
                    <a:pt x="856221" y="216299"/>
                    <a:pt x="664549" y="0"/>
                    <a:pt x="428110" y="0"/>
                  </a:cubicBezTo>
                  <a:close/>
                </a:path>
              </a:pathLst>
            </a:custGeom>
            <a:solidFill>
              <a:srgbClr val="000000">
                <a:alpha val="0"/>
              </a:srgbClr>
            </a:solidFill>
            <a:ln w="28575" cap="sq">
              <a:solidFill>
                <a:srgbClr val="FFB001"/>
              </a:solidFill>
              <a:prstDash val="solid"/>
              <a:miter/>
            </a:ln>
          </p:spPr>
        </p:sp>
        <p:sp>
          <p:nvSpPr>
            <p:cNvPr id="34" name="TextBox 34"/>
            <p:cNvSpPr txBox="1"/>
            <p:nvPr/>
          </p:nvSpPr>
          <p:spPr>
            <a:xfrm>
              <a:off x="80271" y="109634"/>
              <a:ext cx="695679" cy="766015"/>
            </a:xfrm>
            <a:prstGeom prst="rect">
              <a:avLst/>
            </a:prstGeom>
          </p:spPr>
          <p:txBody>
            <a:bodyPr lIns="63500" tIns="63500" rIns="63500" bIns="63500" rtlCol="0" anchor="ctr"/>
            <a:lstStyle/>
            <a:p>
              <a:pPr marL="0" lvl="0" indent="0" algn="ctr">
                <a:lnSpc>
                  <a:spcPts val="1500"/>
                </a:lnSpc>
                <a:spcBef>
                  <a:spcPct val="0"/>
                </a:spcBef>
              </a:pPr>
              <a:r>
                <a:rPr lang="en-US" sz="1500" spc="-30">
                  <a:solidFill>
                    <a:srgbClr val="FFB001"/>
                  </a:solidFill>
                  <a:latin typeface="Cabin Bold"/>
                  <a:ea typeface="Cabin Bold"/>
                  <a:cs typeface="Cabin Bold"/>
                  <a:sym typeface="Cabin Bold"/>
                </a:rPr>
                <a:t>1</a:t>
              </a:r>
            </a:p>
          </p:txBody>
        </p:sp>
      </p:grpSp>
      <p:grpSp>
        <p:nvGrpSpPr>
          <p:cNvPr id="35" name="Group 35"/>
          <p:cNvGrpSpPr/>
          <p:nvPr/>
        </p:nvGrpSpPr>
        <p:grpSpPr>
          <a:xfrm>
            <a:off x="8421958" y="4439179"/>
            <a:ext cx="2486348" cy="676427"/>
            <a:chOff x="0" y="0"/>
            <a:chExt cx="1401832" cy="381378"/>
          </a:xfrm>
        </p:grpSpPr>
        <p:sp>
          <p:nvSpPr>
            <p:cNvPr id="36" name="Freeform 36"/>
            <p:cNvSpPr/>
            <p:nvPr/>
          </p:nvSpPr>
          <p:spPr>
            <a:xfrm>
              <a:off x="0" y="0"/>
              <a:ext cx="1401832" cy="381378"/>
            </a:xfrm>
            <a:custGeom>
              <a:avLst/>
              <a:gdLst/>
              <a:ahLst/>
              <a:cxnLst/>
              <a:rect l="l" t="t" r="r" b="b"/>
              <a:pathLst>
                <a:path w="1401832" h="381378">
                  <a:moveTo>
                    <a:pt x="171257" y="0"/>
                  </a:moveTo>
                  <a:lnTo>
                    <a:pt x="1230574" y="0"/>
                  </a:lnTo>
                  <a:cubicBezTo>
                    <a:pt x="1275995" y="0"/>
                    <a:pt x="1319555" y="18043"/>
                    <a:pt x="1351672" y="50160"/>
                  </a:cubicBezTo>
                  <a:cubicBezTo>
                    <a:pt x="1383789" y="82277"/>
                    <a:pt x="1401832" y="125837"/>
                    <a:pt x="1401832" y="171257"/>
                  </a:cubicBezTo>
                  <a:lnTo>
                    <a:pt x="1401832" y="210120"/>
                  </a:lnTo>
                  <a:cubicBezTo>
                    <a:pt x="1401832" y="255540"/>
                    <a:pt x="1383789" y="299100"/>
                    <a:pt x="1351672" y="331217"/>
                  </a:cubicBezTo>
                  <a:cubicBezTo>
                    <a:pt x="1319555" y="363334"/>
                    <a:pt x="1275995" y="381378"/>
                    <a:pt x="1230574" y="381378"/>
                  </a:cubicBezTo>
                  <a:lnTo>
                    <a:pt x="171257" y="381378"/>
                  </a:lnTo>
                  <a:cubicBezTo>
                    <a:pt x="76675" y="381378"/>
                    <a:pt x="0" y="304703"/>
                    <a:pt x="0" y="210120"/>
                  </a:cubicBezTo>
                  <a:lnTo>
                    <a:pt x="0" y="171257"/>
                  </a:lnTo>
                  <a:cubicBezTo>
                    <a:pt x="0" y="125837"/>
                    <a:pt x="18043" y="82277"/>
                    <a:pt x="50160" y="50160"/>
                  </a:cubicBezTo>
                  <a:cubicBezTo>
                    <a:pt x="82277" y="18043"/>
                    <a:pt x="125837" y="0"/>
                    <a:pt x="171257" y="0"/>
                  </a:cubicBezTo>
                  <a:close/>
                </a:path>
              </a:pathLst>
            </a:custGeom>
            <a:solidFill>
              <a:srgbClr val="BFE4FF"/>
            </a:solidFill>
            <a:ln w="95250" cap="rnd">
              <a:solidFill>
                <a:srgbClr val="BFE4FF"/>
              </a:solidFill>
              <a:prstDash val="solid"/>
              <a:round/>
            </a:ln>
          </p:spPr>
        </p:sp>
        <p:sp>
          <p:nvSpPr>
            <p:cNvPr id="37" name="TextBox 37"/>
            <p:cNvSpPr txBox="1"/>
            <p:nvPr/>
          </p:nvSpPr>
          <p:spPr>
            <a:xfrm>
              <a:off x="0" y="0"/>
              <a:ext cx="1401832" cy="381378"/>
            </a:xfrm>
            <a:prstGeom prst="rect">
              <a:avLst/>
            </a:prstGeom>
          </p:spPr>
          <p:txBody>
            <a:bodyPr lIns="76200" tIns="76200" rIns="76200" bIns="76200" rtlCol="0" anchor="ctr"/>
            <a:lstStyle/>
            <a:p>
              <a:pPr algn="ctr">
                <a:lnSpc>
                  <a:spcPts val="2160"/>
                </a:lnSpc>
              </a:pPr>
              <a:r>
                <a:rPr lang="en-US" sz="1800">
                  <a:solidFill>
                    <a:srgbClr val="000000"/>
                  </a:solidFill>
                  <a:latin typeface="Cabin"/>
                  <a:ea typeface="Cabin"/>
                  <a:cs typeface="Cabin"/>
                  <a:sym typeface="Cabin"/>
                </a:rPr>
                <a:t>Đăng kí dịch vụ</a:t>
              </a:r>
            </a:p>
          </p:txBody>
        </p:sp>
      </p:grpSp>
      <p:grpSp>
        <p:nvGrpSpPr>
          <p:cNvPr id="38" name="Group 38"/>
          <p:cNvGrpSpPr/>
          <p:nvPr/>
        </p:nvGrpSpPr>
        <p:grpSpPr>
          <a:xfrm>
            <a:off x="5505953" y="324917"/>
            <a:ext cx="6940492" cy="1346251"/>
            <a:chOff x="0" y="0"/>
            <a:chExt cx="2234264" cy="433381"/>
          </a:xfrm>
        </p:grpSpPr>
        <p:sp>
          <p:nvSpPr>
            <p:cNvPr id="39" name="Freeform 39"/>
            <p:cNvSpPr/>
            <p:nvPr/>
          </p:nvSpPr>
          <p:spPr>
            <a:xfrm>
              <a:off x="0" y="0"/>
              <a:ext cx="2234264" cy="433381"/>
            </a:xfrm>
            <a:custGeom>
              <a:avLst/>
              <a:gdLst/>
              <a:ahLst/>
              <a:cxnLst/>
              <a:rect l="l" t="t" r="r" b="b"/>
              <a:pathLst>
                <a:path w="2234264" h="433381">
                  <a:moveTo>
                    <a:pt x="104854" y="0"/>
                  </a:moveTo>
                  <a:lnTo>
                    <a:pt x="2129410" y="0"/>
                  </a:lnTo>
                  <a:cubicBezTo>
                    <a:pt x="2187319" y="0"/>
                    <a:pt x="2234264" y="46945"/>
                    <a:pt x="2234264" y="104854"/>
                  </a:cubicBezTo>
                  <a:lnTo>
                    <a:pt x="2234264" y="328527"/>
                  </a:lnTo>
                  <a:cubicBezTo>
                    <a:pt x="2234264" y="386437"/>
                    <a:pt x="2187319" y="433381"/>
                    <a:pt x="2129410" y="433381"/>
                  </a:cubicBezTo>
                  <a:lnTo>
                    <a:pt x="104854" y="433381"/>
                  </a:lnTo>
                  <a:cubicBezTo>
                    <a:pt x="46945" y="433381"/>
                    <a:pt x="0" y="386437"/>
                    <a:pt x="0" y="328527"/>
                  </a:cubicBezTo>
                  <a:lnTo>
                    <a:pt x="0" y="104854"/>
                  </a:lnTo>
                  <a:cubicBezTo>
                    <a:pt x="0" y="46945"/>
                    <a:pt x="46945" y="0"/>
                    <a:pt x="104854" y="0"/>
                  </a:cubicBezTo>
                  <a:close/>
                </a:path>
              </a:pathLst>
            </a:custGeom>
            <a:solidFill>
              <a:srgbClr val="000000">
                <a:alpha val="0"/>
              </a:srgbClr>
            </a:solidFill>
            <a:ln w="47625" cap="rnd">
              <a:solidFill>
                <a:srgbClr val="35A1F4"/>
              </a:solidFill>
              <a:prstDash val="solid"/>
              <a:round/>
            </a:ln>
          </p:spPr>
        </p:sp>
        <p:sp>
          <p:nvSpPr>
            <p:cNvPr id="40" name="TextBox 40"/>
            <p:cNvSpPr txBox="1"/>
            <p:nvPr/>
          </p:nvSpPr>
          <p:spPr>
            <a:xfrm>
              <a:off x="0" y="-104775"/>
              <a:ext cx="2234264" cy="538156"/>
            </a:xfrm>
            <a:prstGeom prst="rect">
              <a:avLst/>
            </a:prstGeom>
          </p:spPr>
          <p:txBody>
            <a:bodyPr lIns="50800" tIns="50800" rIns="50800" bIns="50800" rtlCol="0" anchor="ctr"/>
            <a:lstStyle/>
            <a:p>
              <a:pPr algn="ctr">
                <a:lnSpc>
                  <a:spcPts val="7840"/>
                </a:lnSpc>
              </a:pPr>
              <a:r>
                <a:rPr lang="en-US" sz="5600">
                  <a:solidFill>
                    <a:srgbClr val="35A1F4"/>
                  </a:solidFill>
                  <a:latin typeface="Cabin Bold"/>
                  <a:ea typeface="Cabin Bold"/>
                  <a:cs typeface="Cabin Bold"/>
                  <a:sym typeface="Cabin Bold"/>
                </a:rPr>
                <a:t>Các chức năng</a:t>
              </a:r>
            </a:p>
          </p:txBody>
        </p:sp>
      </p:grpSp>
      <p:sp>
        <p:nvSpPr>
          <p:cNvPr id="41" name="Freeform 41"/>
          <p:cNvSpPr/>
          <p:nvPr/>
        </p:nvSpPr>
        <p:spPr>
          <a:xfrm>
            <a:off x="13765805" y="9906646"/>
            <a:ext cx="360020" cy="170191"/>
          </a:xfrm>
          <a:custGeom>
            <a:avLst/>
            <a:gdLst/>
            <a:ahLst/>
            <a:cxnLst/>
            <a:rect l="l" t="t" r="r" b="b"/>
            <a:pathLst>
              <a:path w="360020" h="170191">
                <a:moveTo>
                  <a:pt x="0" y="0"/>
                </a:moveTo>
                <a:lnTo>
                  <a:pt x="360020" y="0"/>
                </a:lnTo>
                <a:lnTo>
                  <a:pt x="360020" y="170191"/>
                </a:lnTo>
                <a:lnTo>
                  <a:pt x="0" y="170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2" name="TextBox 42"/>
          <p:cNvSpPr txBox="1"/>
          <p:nvPr/>
        </p:nvSpPr>
        <p:spPr>
          <a:xfrm>
            <a:off x="14357034" y="9837146"/>
            <a:ext cx="3372353" cy="280616"/>
          </a:xfrm>
          <a:prstGeom prst="rect">
            <a:avLst/>
          </a:prstGeom>
        </p:spPr>
        <p:txBody>
          <a:bodyPr lIns="0" tIns="0" rIns="0" bIns="0" rtlCol="0" anchor="t">
            <a:spAutoFit/>
          </a:bodyPr>
          <a:lstStyle/>
          <a:p>
            <a:pPr algn="l">
              <a:lnSpc>
                <a:spcPts val="2380"/>
              </a:lnSpc>
            </a:pPr>
            <a:r>
              <a:rPr lang="en-US" sz="1700" u="sng">
                <a:solidFill>
                  <a:srgbClr val="000000"/>
                </a:solidFill>
                <a:latin typeface="Cabin Bold"/>
                <a:ea typeface="Cabin Bold"/>
                <a:cs typeface="Cabin Bold"/>
                <a:sym typeface="Cabin Bold"/>
                <a:hlinkClick r:id="rId4" action="ppaction://hlinksldjump"/>
              </a:rPr>
              <a:t>QUAY LẠI TRANG CHƯƠNG TRÌNH</a:t>
            </a:r>
          </a:p>
        </p:txBody>
      </p:sp>
      <p:grpSp>
        <p:nvGrpSpPr>
          <p:cNvPr id="43" name="Group 43"/>
          <p:cNvGrpSpPr/>
          <p:nvPr/>
        </p:nvGrpSpPr>
        <p:grpSpPr>
          <a:xfrm>
            <a:off x="8425332" y="2779734"/>
            <a:ext cx="2486348" cy="676427"/>
            <a:chOff x="0" y="0"/>
            <a:chExt cx="1401832" cy="381378"/>
          </a:xfrm>
        </p:grpSpPr>
        <p:sp>
          <p:nvSpPr>
            <p:cNvPr id="44" name="Freeform 44"/>
            <p:cNvSpPr/>
            <p:nvPr/>
          </p:nvSpPr>
          <p:spPr>
            <a:xfrm>
              <a:off x="0" y="0"/>
              <a:ext cx="1401832" cy="381378"/>
            </a:xfrm>
            <a:custGeom>
              <a:avLst/>
              <a:gdLst/>
              <a:ahLst/>
              <a:cxnLst/>
              <a:rect l="l" t="t" r="r" b="b"/>
              <a:pathLst>
                <a:path w="1401832" h="381378">
                  <a:moveTo>
                    <a:pt x="171257" y="0"/>
                  </a:moveTo>
                  <a:lnTo>
                    <a:pt x="1230574" y="0"/>
                  </a:lnTo>
                  <a:cubicBezTo>
                    <a:pt x="1275995" y="0"/>
                    <a:pt x="1319555" y="18043"/>
                    <a:pt x="1351672" y="50160"/>
                  </a:cubicBezTo>
                  <a:cubicBezTo>
                    <a:pt x="1383789" y="82277"/>
                    <a:pt x="1401832" y="125837"/>
                    <a:pt x="1401832" y="171257"/>
                  </a:cubicBezTo>
                  <a:lnTo>
                    <a:pt x="1401832" y="210120"/>
                  </a:lnTo>
                  <a:cubicBezTo>
                    <a:pt x="1401832" y="255540"/>
                    <a:pt x="1383789" y="299100"/>
                    <a:pt x="1351672" y="331217"/>
                  </a:cubicBezTo>
                  <a:cubicBezTo>
                    <a:pt x="1319555" y="363334"/>
                    <a:pt x="1275995" y="381378"/>
                    <a:pt x="1230574" y="381378"/>
                  </a:cubicBezTo>
                  <a:lnTo>
                    <a:pt x="171257" y="381378"/>
                  </a:lnTo>
                  <a:cubicBezTo>
                    <a:pt x="76675" y="381378"/>
                    <a:pt x="0" y="304703"/>
                    <a:pt x="0" y="210120"/>
                  </a:cubicBezTo>
                  <a:lnTo>
                    <a:pt x="0" y="171257"/>
                  </a:lnTo>
                  <a:cubicBezTo>
                    <a:pt x="0" y="125837"/>
                    <a:pt x="18043" y="82277"/>
                    <a:pt x="50160" y="50160"/>
                  </a:cubicBezTo>
                  <a:cubicBezTo>
                    <a:pt x="82277" y="18043"/>
                    <a:pt x="125837" y="0"/>
                    <a:pt x="171257" y="0"/>
                  </a:cubicBezTo>
                  <a:close/>
                </a:path>
              </a:pathLst>
            </a:custGeom>
            <a:solidFill>
              <a:srgbClr val="BFE4FF"/>
            </a:solidFill>
            <a:ln w="95250" cap="rnd">
              <a:solidFill>
                <a:srgbClr val="BFE4FF"/>
              </a:solidFill>
              <a:prstDash val="solid"/>
              <a:round/>
            </a:ln>
          </p:spPr>
        </p:sp>
        <p:sp>
          <p:nvSpPr>
            <p:cNvPr id="45" name="TextBox 45"/>
            <p:cNvSpPr txBox="1"/>
            <p:nvPr/>
          </p:nvSpPr>
          <p:spPr>
            <a:xfrm>
              <a:off x="0" y="0"/>
              <a:ext cx="1401832" cy="381378"/>
            </a:xfrm>
            <a:prstGeom prst="rect">
              <a:avLst/>
            </a:prstGeom>
          </p:spPr>
          <p:txBody>
            <a:bodyPr lIns="76200" tIns="76200" rIns="76200" bIns="76200" rtlCol="0" anchor="ctr"/>
            <a:lstStyle/>
            <a:p>
              <a:pPr algn="ctr">
                <a:lnSpc>
                  <a:spcPts val="2160"/>
                </a:lnSpc>
              </a:pPr>
              <a:r>
                <a:rPr lang="en-US" sz="1800">
                  <a:solidFill>
                    <a:srgbClr val="000000"/>
                  </a:solidFill>
                  <a:latin typeface="Cabin"/>
                  <a:ea typeface="Cabin"/>
                  <a:cs typeface="Cabin"/>
                  <a:sym typeface="Cabin"/>
                </a:rPr>
                <a:t>Đăng nhập</a:t>
              </a:r>
            </a:p>
          </p:txBody>
        </p:sp>
      </p:grpSp>
      <p:grpSp>
        <p:nvGrpSpPr>
          <p:cNvPr id="46" name="Group 46"/>
          <p:cNvGrpSpPr/>
          <p:nvPr/>
        </p:nvGrpSpPr>
        <p:grpSpPr>
          <a:xfrm>
            <a:off x="12702641" y="2699768"/>
            <a:ext cx="3340569" cy="676427"/>
            <a:chOff x="0" y="0"/>
            <a:chExt cx="1883451" cy="381378"/>
          </a:xfrm>
        </p:grpSpPr>
        <p:sp>
          <p:nvSpPr>
            <p:cNvPr id="47" name="Freeform 47"/>
            <p:cNvSpPr/>
            <p:nvPr/>
          </p:nvSpPr>
          <p:spPr>
            <a:xfrm>
              <a:off x="0" y="0"/>
              <a:ext cx="1883451" cy="381378"/>
            </a:xfrm>
            <a:custGeom>
              <a:avLst/>
              <a:gdLst/>
              <a:ahLst/>
              <a:cxnLst/>
              <a:rect l="l" t="t" r="r" b="b"/>
              <a:pathLst>
                <a:path w="1883451" h="381378">
                  <a:moveTo>
                    <a:pt x="127465" y="0"/>
                  </a:moveTo>
                  <a:lnTo>
                    <a:pt x="1755986" y="0"/>
                  </a:lnTo>
                  <a:cubicBezTo>
                    <a:pt x="1826383" y="0"/>
                    <a:pt x="1883451" y="57068"/>
                    <a:pt x="1883451" y="127465"/>
                  </a:cubicBezTo>
                  <a:lnTo>
                    <a:pt x="1883451" y="253913"/>
                  </a:lnTo>
                  <a:cubicBezTo>
                    <a:pt x="1883451" y="324310"/>
                    <a:pt x="1826383" y="381378"/>
                    <a:pt x="1755986" y="381378"/>
                  </a:cubicBezTo>
                  <a:lnTo>
                    <a:pt x="127465" y="381378"/>
                  </a:lnTo>
                  <a:cubicBezTo>
                    <a:pt x="57068" y="381378"/>
                    <a:pt x="0" y="324310"/>
                    <a:pt x="0" y="253913"/>
                  </a:cubicBezTo>
                  <a:lnTo>
                    <a:pt x="0" y="127465"/>
                  </a:lnTo>
                  <a:cubicBezTo>
                    <a:pt x="0" y="57068"/>
                    <a:pt x="57068" y="0"/>
                    <a:pt x="127465" y="0"/>
                  </a:cubicBezTo>
                  <a:close/>
                </a:path>
              </a:pathLst>
            </a:custGeom>
            <a:solidFill>
              <a:srgbClr val="BFE4FF"/>
            </a:solidFill>
            <a:ln w="95250" cap="rnd">
              <a:solidFill>
                <a:srgbClr val="BFE4FF"/>
              </a:solidFill>
              <a:prstDash val="solid"/>
              <a:round/>
            </a:ln>
          </p:spPr>
        </p:sp>
        <p:sp>
          <p:nvSpPr>
            <p:cNvPr id="48" name="TextBox 48"/>
            <p:cNvSpPr txBox="1"/>
            <p:nvPr/>
          </p:nvSpPr>
          <p:spPr>
            <a:xfrm>
              <a:off x="0" y="0"/>
              <a:ext cx="1883451" cy="381378"/>
            </a:xfrm>
            <a:prstGeom prst="rect">
              <a:avLst/>
            </a:prstGeom>
          </p:spPr>
          <p:txBody>
            <a:bodyPr lIns="76200" tIns="76200" rIns="76200" bIns="76200" rtlCol="0" anchor="ctr"/>
            <a:lstStyle/>
            <a:p>
              <a:pPr algn="ctr">
                <a:lnSpc>
                  <a:spcPts val="2160"/>
                </a:lnSpc>
              </a:pPr>
              <a:r>
                <a:rPr lang="en-US" sz="1800">
                  <a:solidFill>
                    <a:srgbClr val="000000"/>
                  </a:solidFill>
                  <a:latin typeface="Cabin"/>
                  <a:ea typeface="Cabin"/>
                  <a:cs typeface="Cabin"/>
                  <a:sym typeface="Cabin"/>
                </a:rPr>
                <a:t>Đăng kí tài khoản cư dân</a:t>
              </a:r>
            </a:p>
          </p:txBody>
        </p:sp>
      </p:grpSp>
      <p:sp>
        <p:nvSpPr>
          <p:cNvPr id="49" name="AutoShape 49"/>
          <p:cNvSpPr/>
          <p:nvPr/>
        </p:nvSpPr>
        <p:spPr>
          <a:xfrm>
            <a:off x="7964758" y="3132232"/>
            <a:ext cx="461415" cy="10590"/>
          </a:xfrm>
          <a:prstGeom prst="line">
            <a:avLst/>
          </a:prstGeom>
          <a:ln w="28575" cap="rnd">
            <a:solidFill>
              <a:srgbClr val="000000"/>
            </a:solidFill>
            <a:prstDash val="solid"/>
            <a:headEnd type="none" w="sm" len="sm"/>
            <a:tailEnd type="none" w="sm" len="sm"/>
          </a:ln>
        </p:spPr>
      </p:sp>
      <p:grpSp>
        <p:nvGrpSpPr>
          <p:cNvPr id="50" name="Group 50"/>
          <p:cNvGrpSpPr/>
          <p:nvPr/>
        </p:nvGrpSpPr>
        <p:grpSpPr>
          <a:xfrm>
            <a:off x="12702641" y="3585746"/>
            <a:ext cx="3340569" cy="676427"/>
            <a:chOff x="0" y="0"/>
            <a:chExt cx="1883451" cy="381378"/>
          </a:xfrm>
        </p:grpSpPr>
        <p:sp>
          <p:nvSpPr>
            <p:cNvPr id="51" name="Freeform 51"/>
            <p:cNvSpPr/>
            <p:nvPr/>
          </p:nvSpPr>
          <p:spPr>
            <a:xfrm>
              <a:off x="0" y="0"/>
              <a:ext cx="1883451" cy="381378"/>
            </a:xfrm>
            <a:custGeom>
              <a:avLst/>
              <a:gdLst/>
              <a:ahLst/>
              <a:cxnLst/>
              <a:rect l="l" t="t" r="r" b="b"/>
              <a:pathLst>
                <a:path w="1883451" h="381378">
                  <a:moveTo>
                    <a:pt x="127465" y="0"/>
                  </a:moveTo>
                  <a:lnTo>
                    <a:pt x="1755986" y="0"/>
                  </a:lnTo>
                  <a:cubicBezTo>
                    <a:pt x="1826383" y="0"/>
                    <a:pt x="1883451" y="57068"/>
                    <a:pt x="1883451" y="127465"/>
                  </a:cubicBezTo>
                  <a:lnTo>
                    <a:pt x="1883451" y="253913"/>
                  </a:lnTo>
                  <a:cubicBezTo>
                    <a:pt x="1883451" y="324310"/>
                    <a:pt x="1826383" y="381378"/>
                    <a:pt x="1755986" y="381378"/>
                  </a:cubicBezTo>
                  <a:lnTo>
                    <a:pt x="127465" y="381378"/>
                  </a:lnTo>
                  <a:cubicBezTo>
                    <a:pt x="57068" y="381378"/>
                    <a:pt x="0" y="324310"/>
                    <a:pt x="0" y="253913"/>
                  </a:cubicBezTo>
                  <a:lnTo>
                    <a:pt x="0" y="127465"/>
                  </a:lnTo>
                  <a:cubicBezTo>
                    <a:pt x="0" y="57068"/>
                    <a:pt x="57068" y="0"/>
                    <a:pt x="127465" y="0"/>
                  </a:cubicBezTo>
                  <a:close/>
                </a:path>
              </a:pathLst>
            </a:custGeom>
            <a:solidFill>
              <a:srgbClr val="BFE4FF"/>
            </a:solidFill>
            <a:ln w="95250" cap="rnd">
              <a:solidFill>
                <a:srgbClr val="BFE4FF"/>
              </a:solidFill>
              <a:prstDash val="solid"/>
              <a:round/>
            </a:ln>
          </p:spPr>
        </p:sp>
        <p:sp>
          <p:nvSpPr>
            <p:cNvPr id="52" name="TextBox 52"/>
            <p:cNvSpPr txBox="1"/>
            <p:nvPr/>
          </p:nvSpPr>
          <p:spPr>
            <a:xfrm>
              <a:off x="0" y="0"/>
              <a:ext cx="1883451" cy="381378"/>
            </a:xfrm>
            <a:prstGeom prst="rect">
              <a:avLst/>
            </a:prstGeom>
          </p:spPr>
          <p:txBody>
            <a:bodyPr lIns="76200" tIns="76200" rIns="76200" bIns="76200" rtlCol="0" anchor="ctr"/>
            <a:lstStyle/>
            <a:p>
              <a:pPr algn="ctr">
                <a:lnSpc>
                  <a:spcPts val="2160"/>
                </a:lnSpc>
              </a:pPr>
              <a:r>
                <a:rPr lang="en-US" sz="1800">
                  <a:solidFill>
                    <a:srgbClr val="000000"/>
                  </a:solidFill>
                  <a:latin typeface="Cabin"/>
                  <a:ea typeface="Cabin"/>
                  <a:cs typeface="Cabin"/>
                  <a:sym typeface="Cabin"/>
                </a:rPr>
                <a:t>Đăng kí tài khoản nhân viên</a:t>
              </a:r>
            </a:p>
          </p:txBody>
        </p:sp>
      </p:grpSp>
      <p:sp>
        <p:nvSpPr>
          <p:cNvPr id="53" name="AutoShape 53"/>
          <p:cNvSpPr/>
          <p:nvPr/>
        </p:nvSpPr>
        <p:spPr>
          <a:xfrm flipV="1">
            <a:off x="12025549" y="5696334"/>
            <a:ext cx="702745" cy="0"/>
          </a:xfrm>
          <a:prstGeom prst="line">
            <a:avLst/>
          </a:prstGeom>
          <a:ln w="28575" cap="rnd">
            <a:solidFill>
              <a:srgbClr val="000000"/>
            </a:solidFill>
            <a:prstDash val="solid"/>
            <a:headEnd type="none" w="sm" len="sm"/>
            <a:tailEnd type="none" w="sm" len="sm"/>
          </a:ln>
        </p:spPr>
      </p:sp>
      <p:sp>
        <p:nvSpPr>
          <p:cNvPr id="54" name="AutoShape 54"/>
          <p:cNvSpPr/>
          <p:nvPr/>
        </p:nvSpPr>
        <p:spPr>
          <a:xfrm flipV="1">
            <a:off x="11999896" y="3013108"/>
            <a:ext cx="702745" cy="0"/>
          </a:xfrm>
          <a:prstGeom prst="line">
            <a:avLst/>
          </a:prstGeom>
          <a:ln w="28575" cap="rnd">
            <a:solidFill>
              <a:srgbClr val="000000"/>
            </a:solidFill>
            <a:prstDash val="solid"/>
            <a:headEnd type="none" w="sm" len="sm"/>
            <a:tailEnd type="none" w="sm" len="sm"/>
          </a:ln>
        </p:spPr>
      </p:sp>
      <p:grpSp>
        <p:nvGrpSpPr>
          <p:cNvPr id="55" name="Group 55"/>
          <p:cNvGrpSpPr/>
          <p:nvPr/>
        </p:nvGrpSpPr>
        <p:grpSpPr>
          <a:xfrm>
            <a:off x="8425332" y="5268006"/>
            <a:ext cx="2486348" cy="676427"/>
            <a:chOff x="0" y="0"/>
            <a:chExt cx="1401832" cy="381378"/>
          </a:xfrm>
        </p:grpSpPr>
        <p:sp>
          <p:nvSpPr>
            <p:cNvPr id="56" name="Freeform 56"/>
            <p:cNvSpPr/>
            <p:nvPr/>
          </p:nvSpPr>
          <p:spPr>
            <a:xfrm>
              <a:off x="0" y="0"/>
              <a:ext cx="1401832" cy="381378"/>
            </a:xfrm>
            <a:custGeom>
              <a:avLst/>
              <a:gdLst/>
              <a:ahLst/>
              <a:cxnLst/>
              <a:rect l="l" t="t" r="r" b="b"/>
              <a:pathLst>
                <a:path w="1401832" h="381378">
                  <a:moveTo>
                    <a:pt x="171257" y="0"/>
                  </a:moveTo>
                  <a:lnTo>
                    <a:pt x="1230574" y="0"/>
                  </a:lnTo>
                  <a:cubicBezTo>
                    <a:pt x="1275995" y="0"/>
                    <a:pt x="1319555" y="18043"/>
                    <a:pt x="1351672" y="50160"/>
                  </a:cubicBezTo>
                  <a:cubicBezTo>
                    <a:pt x="1383789" y="82277"/>
                    <a:pt x="1401832" y="125837"/>
                    <a:pt x="1401832" y="171257"/>
                  </a:cubicBezTo>
                  <a:lnTo>
                    <a:pt x="1401832" y="210120"/>
                  </a:lnTo>
                  <a:cubicBezTo>
                    <a:pt x="1401832" y="255540"/>
                    <a:pt x="1383789" y="299100"/>
                    <a:pt x="1351672" y="331217"/>
                  </a:cubicBezTo>
                  <a:cubicBezTo>
                    <a:pt x="1319555" y="363334"/>
                    <a:pt x="1275995" y="381378"/>
                    <a:pt x="1230574" y="381378"/>
                  </a:cubicBezTo>
                  <a:lnTo>
                    <a:pt x="171257" y="381378"/>
                  </a:lnTo>
                  <a:cubicBezTo>
                    <a:pt x="76675" y="381378"/>
                    <a:pt x="0" y="304703"/>
                    <a:pt x="0" y="210120"/>
                  </a:cubicBezTo>
                  <a:lnTo>
                    <a:pt x="0" y="171257"/>
                  </a:lnTo>
                  <a:cubicBezTo>
                    <a:pt x="0" y="125837"/>
                    <a:pt x="18043" y="82277"/>
                    <a:pt x="50160" y="50160"/>
                  </a:cubicBezTo>
                  <a:cubicBezTo>
                    <a:pt x="82277" y="18043"/>
                    <a:pt x="125837" y="0"/>
                    <a:pt x="171257" y="0"/>
                  </a:cubicBezTo>
                  <a:close/>
                </a:path>
              </a:pathLst>
            </a:custGeom>
            <a:solidFill>
              <a:srgbClr val="BFE4FF"/>
            </a:solidFill>
            <a:ln w="95250" cap="rnd">
              <a:solidFill>
                <a:srgbClr val="BFE4FF"/>
              </a:solidFill>
              <a:prstDash val="solid"/>
              <a:round/>
            </a:ln>
          </p:spPr>
        </p:sp>
        <p:sp>
          <p:nvSpPr>
            <p:cNvPr id="57" name="TextBox 57"/>
            <p:cNvSpPr txBox="1"/>
            <p:nvPr/>
          </p:nvSpPr>
          <p:spPr>
            <a:xfrm>
              <a:off x="0" y="0"/>
              <a:ext cx="1401832" cy="381378"/>
            </a:xfrm>
            <a:prstGeom prst="rect">
              <a:avLst/>
            </a:prstGeom>
          </p:spPr>
          <p:txBody>
            <a:bodyPr lIns="76200" tIns="76200" rIns="76200" bIns="76200" rtlCol="0" anchor="ctr"/>
            <a:lstStyle/>
            <a:p>
              <a:pPr algn="ctr">
                <a:lnSpc>
                  <a:spcPts val="2160"/>
                </a:lnSpc>
              </a:pPr>
              <a:r>
                <a:rPr lang="en-US" sz="1800">
                  <a:solidFill>
                    <a:srgbClr val="000000"/>
                  </a:solidFill>
                  <a:latin typeface="Cabin"/>
                  <a:ea typeface="Cabin"/>
                  <a:cs typeface="Cabin"/>
                  <a:sym typeface="Cabin"/>
                </a:rPr>
                <a:t>Huỷ dịch vụ</a:t>
              </a:r>
            </a:p>
          </p:txBody>
        </p:sp>
      </p:grpSp>
      <p:grpSp>
        <p:nvGrpSpPr>
          <p:cNvPr id="58" name="Group 58"/>
          <p:cNvGrpSpPr/>
          <p:nvPr/>
        </p:nvGrpSpPr>
        <p:grpSpPr>
          <a:xfrm>
            <a:off x="8421958" y="6942768"/>
            <a:ext cx="2486348" cy="676427"/>
            <a:chOff x="0" y="0"/>
            <a:chExt cx="1401832" cy="381378"/>
          </a:xfrm>
        </p:grpSpPr>
        <p:sp>
          <p:nvSpPr>
            <p:cNvPr id="59" name="Freeform 59"/>
            <p:cNvSpPr/>
            <p:nvPr/>
          </p:nvSpPr>
          <p:spPr>
            <a:xfrm>
              <a:off x="0" y="0"/>
              <a:ext cx="1401832" cy="381378"/>
            </a:xfrm>
            <a:custGeom>
              <a:avLst/>
              <a:gdLst/>
              <a:ahLst/>
              <a:cxnLst/>
              <a:rect l="l" t="t" r="r" b="b"/>
              <a:pathLst>
                <a:path w="1401832" h="381378">
                  <a:moveTo>
                    <a:pt x="171257" y="0"/>
                  </a:moveTo>
                  <a:lnTo>
                    <a:pt x="1230574" y="0"/>
                  </a:lnTo>
                  <a:cubicBezTo>
                    <a:pt x="1275995" y="0"/>
                    <a:pt x="1319555" y="18043"/>
                    <a:pt x="1351672" y="50160"/>
                  </a:cubicBezTo>
                  <a:cubicBezTo>
                    <a:pt x="1383789" y="82277"/>
                    <a:pt x="1401832" y="125837"/>
                    <a:pt x="1401832" y="171257"/>
                  </a:cubicBezTo>
                  <a:lnTo>
                    <a:pt x="1401832" y="210120"/>
                  </a:lnTo>
                  <a:cubicBezTo>
                    <a:pt x="1401832" y="255540"/>
                    <a:pt x="1383789" y="299100"/>
                    <a:pt x="1351672" y="331217"/>
                  </a:cubicBezTo>
                  <a:cubicBezTo>
                    <a:pt x="1319555" y="363334"/>
                    <a:pt x="1275995" y="381378"/>
                    <a:pt x="1230574" y="381378"/>
                  </a:cubicBezTo>
                  <a:lnTo>
                    <a:pt x="171257" y="381378"/>
                  </a:lnTo>
                  <a:cubicBezTo>
                    <a:pt x="76675" y="381378"/>
                    <a:pt x="0" y="304703"/>
                    <a:pt x="0" y="210120"/>
                  </a:cubicBezTo>
                  <a:lnTo>
                    <a:pt x="0" y="171257"/>
                  </a:lnTo>
                  <a:cubicBezTo>
                    <a:pt x="0" y="125837"/>
                    <a:pt x="18043" y="82277"/>
                    <a:pt x="50160" y="50160"/>
                  </a:cubicBezTo>
                  <a:cubicBezTo>
                    <a:pt x="82277" y="18043"/>
                    <a:pt x="125837" y="0"/>
                    <a:pt x="171257" y="0"/>
                  </a:cubicBezTo>
                  <a:close/>
                </a:path>
              </a:pathLst>
            </a:custGeom>
            <a:solidFill>
              <a:srgbClr val="BFE4FF"/>
            </a:solidFill>
            <a:ln w="95250" cap="rnd">
              <a:solidFill>
                <a:srgbClr val="BFE4FF"/>
              </a:solidFill>
              <a:prstDash val="solid"/>
              <a:round/>
            </a:ln>
          </p:spPr>
        </p:sp>
        <p:sp>
          <p:nvSpPr>
            <p:cNvPr id="60" name="TextBox 60"/>
            <p:cNvSpPr txBox="1"/>
            <p:nvPr/>
          </p:nvSpPr>
          <p:spPr>
            <a:xfrm>
              <a:off x="0" y="0"/>
              <a:ext cx="1401832" cy="381378"/>
            </a:xfrm>
            <a:prstGeom prst="rect">
              <a:avLst/>
            </a:prstGeom>
          </p:spPr>
          <p:txBody>
            <a:bodyPr lIns="76200" tIns="76200" rIns="76200" bIns="76200" rtlCol="0" anchor="ctr"/>
            <a:lstStyle/>
            <a:p>
              <a:pPr algn="ctr">
                <a:lnSpc>
                  <a:spcPts val="2160"/>
                </a:lnSpc>
              </a:pPr>
              <a:r>
                <a:rPr lang="en-US" sz="1800">
                  <a:solidFill>
                    <a:srgbClr val="000000"/>
                  </a:solidFill>
                  <a:latin typeface="Cabin"/>
                  <a:ea typeface="Cabin"/>
                  <a:cs typeface="Cabin"/>
                  <a:sym typeface="Cabin"/>
                </a:rPr>
                <a:t>Thanh toán</a:t>
              </a:r>
            </a:p>
          </p:txBody>
        </p:sp>
      </p:grpSp>
      <p:grpSp>
        <p:nvGrpSpPr>
          <p:cNvPr id="61" name="Group 61"/>
          <p:cNvGrpSpPr/>
          <p:nvPr/>
        </p:nvGrpSpPr>
        <p:grpSpPr>
          <a:xfrm>
            <a:off x="12718044" y="4471723"/>
            <a:ext cx="2486348" cy="676427"/>
            <a:chOff x="0" y="0"/>
            <a:chExt cx="1401832" cy="381378"/>
          </a:xfrm>
        </p:grpSpPr>
        <p:sp>
          <p:nvSpPr>
            <p:cNvPr id="62" name="Freeform 62"/>
            <p:cNvSpPr/>
            <p:nvPr/>
          </p:nvSpPr>
          <p:spPr>
            <a:xfrm>
              <a:off x="0" y="0"/>
              <a:ext cx="1401832" cy="381378"/>
            </a:xfrm>
            <a:custGeom>
              <a:avLst/>
              <a:gdLst/>
              <a:ahLst/>
              <a:cxnLst/>
              <a:rect l="l" t="t" r="r" b="b"/>
              <a:pathLst>
                <a:path w="1401832" h="381378">
                  <a:moveTo>
                    <a:pt x="171257" y="0"/>
                  </a:moveTo>
                  <a:lnTo>
                    <a:pt x="1230574" y="0"/>
                  </a:lnTo>
                  <a:cubicBezTo>
                    <a:pt x="1275995" y="0"/>
                    <a:pt x="1319555" y="18043"/>
                    <a:pt x="1351672" y="50160"/>
                  </a:cubicBezTo>
                  <a:cubicBezTo>
                    <a:pt x="1383789" y="82277"/>
                    <a:pt x="1401832" y="125837"/>
                    <a:pt x="1401832" y="171257"/>
                  </a:cubicBezTo>
                  <a:lnTo>
                    <a:pt x="1401832" y="210120"/>
                  </a:lnTo>
                  <a:cubicBezTo>
                    <a:pt x="1401832" y="255540"/>
                    <a:pt x="1383789" y="299100"/>
                    <a:pt x="1351672" y="331217"/>
                  </a:cubicBezTo>
                  <a:cubicBezTo>
                    <a:pt x="1319555" y="363334"/>
                    <a:pt x="1275995" y="381378"/>
                    <a:pt x="1230574" y="381378"/>
                  </a:cubicBezTo>
                  <a:lnTo>
                    <a:pt x="171257" y="381378"/>
                  </a:lnTo>
                  <a:cubicBezTo>
                    <a:pt x="76675" y="381378"/>
                    <a:pt x="0" y="304703"/>
                    <a:pt x="0" y="210120"/>
                  </a:cubicBezTo>
                  <a:lnTo>
                    <a:pt x="0" y="171257"/>
                  </a:lnTo>
                  <a:cubicBezTo>
                    <a:pt x="0" y="125837"/>
                    <a:pt x="18043" y="82277"/>
                    <a:pt x="50160" y="50160"/>
                  </a:cubicBezTo>
                  <a:cubicBezTo>
                    <a:pt x="82277" y="18043"/>
                    <a:pt x="125837" y="0"/>
                    <a:pt x="171257" y="0"/>
                  </a:cubicBezTo>
                  <a:close/>
                </a:path>
              </a:pathLst>
            </a:custGeom>
            <a:solidFill>
              <a:srgbClr val="BFE4FF"/>
            </a:solidFill>
            <a:ln w="95250" cap="rnd">
              <a:solidFill>
                <a:srgbClr val="BFE4FF"/>
              </a:solidFill>
              <a:prstDash val="solid"/>
              <a:round/>
            </a:ln>
          </p:spPr>
        </p:sp>
        <p:sp>
          <p:nvSpPr>
            <p:cNvPr id="63" name="TextBox 63"/>
            <p:cNvSpPr txBox="1"/>
            <p:nvPr/>
          </p:nvSpPr>
          <p:spPr>
            <a:xfrm>
              <a:off x="0" y="0"/>
              <a:ext cx="1401832" cy="381378"/>
            </a:xfrm>
            <a:prstGeom prst="rect">
              <a:avLst/>
            </a:prstGeom>
          </p:spPr>
          <p:txBody>
            <a:bodyPr lIns="76200" tIns="76200" rIns="76200" bIns="76200" rtlCol="0" anchor="ctr"/>
            <a:lstStyle/>
            <a:p>
              <a:pPr algn="ctr">
                <a:lnSpc>
                  <a:spcPts val="2160"/>
                </a:lnSpc>
              </a:pPr>
              <a:r>
                <a:rPr lang="en-US" sz="1800">
                  <a:solidFill>
                    <a:srgbClr val="000000"/>
                  </a:solidFill>
                  <a:latin typeface="Cabin"/>
                  <a:ea typeface="Cabin"/>
                  <a:cs typeface="Cabin"/>
                  <a:sym typeface="Cabin"/>
                </a:rPr>
                <a:t>Đăng nhập</a:t>
              </a:r>
            </a:p>
          </p:txBody>
        </p:sp>
      </p:grpSp>
      <p:grpSp>
        <p:nvGrpSpPr>
          <p:cNvPr id="64" name="Group 64"/>
          <p:cNvGrpSpPr/>
          <p:nvPr/>
        </p:nvGrpSpPr>
        <p:grpSpPr>
          <a:xfrm>
            <a:off x="12718044" y="5357700"/>
            <a:ext cx="2486348" cy="677268"/>
            <a:chOff x="0" y="0"/>
            <a:chExt cx="1401832" cy="381851"/>
          </a:xfrm>
        </p:grpSpPr>
        <p:sp>
          <p:nvSpPr>
            <p:cNvPr id="65" name="Freeform 65"/>
            <p:cNvSpPr/>
            <p:nvPr/>
          </p:nvSpPr>
          <p:spPr>
            <a:xfrm>
              <a:off x="0" y="0"/>
              <a:ext cx="1401832" cy="381851"/>
            </a:xfrm>
            <a:custGeom>
              <a:avLst/>
              <a:gdLst/>
              <a:ahLst/>
              <a:cxnLst/>
              <a:rect l="l" t="t" r="r" b="b"/>
              <a:pathLst>
                <a:path w="1401832" h="381851">
                  <a:moveTo>
                    <a:pt x="171257" y="0"/>
                  </a:moveTo>
                  <a:lnTo>
                    <a:pt x="1230574" y="0"/>
                  </a:lnTo>
                  <a:cubicBezTo>
                    <a:pt x="1275995" y="0"/>
                    <a:pt x="1319555" y="18043"/>
                    <a:pt x="1351672" y="50160"/>
                  </a:cubicBezTo>
                  <a:cubicBezTo>
                    <a:pt x="1383789" y="82277"/>
                    <a:pt x="1401832" y="125837"/>
                    <a:pt x="1401832" y="171257"/>
                  </a:cubicBezTo>
                  <a:lnTo>
                    <a:pt x="1401832" y="210594"/>
                  </a:lnTo>
                  <a:cubicBezTo>
                    <a:pt x="1401832" y="305177"/>
                    <a:pt x="1325157" y="381851"/>
                    <a:pt x="1230574" y="381851"/>
                  </a:cubicBezTo>
                  <a:lnTo>
                    <a:pt x="171257" y="381851"/>
                  </a:lnTo>
                  <a:cubicBezTo>
                    <a:pt x="125837" y="381851"/>
                    <a:pt x="82277" y="363808"/>
                    <a:pt x="50160" y="331691"/>
                  </a:cubicBezTo>
                  <a:cubicBezTo>
                    <a:pt x="18043" y="299574"/>
                    <a:pt x="0" y="256014"/>
                    <a:pt x="0" y="210594"/>
                  </a:cubicBezTo>
                  <a:lnTo>
                    <a:pt x="0" y="171257"/>
                  </a:lnTo>
                  <a:cubicBezTo>
                    <a:pt x="0" y="125837"/>
                    <a:pt x="18043" y="82277"/>
                    <a:pt x="50160" y="50160"/>
                  </a:cubicBezTo>
                  <a:cubicBezTo>
                    <a:pt x="82277" y="18043"/>
                    <a:pt x="125837" y="0"/>
                    <a:pt x="171257" y="0"/>
                  </a:cubicBezTo>
                  <a:close/>
                </a:path>
              </a:pathLst>
            </a:custGeom>
            <a:solidFill>
              <a:srgbClr val="BFE4FF"/>
            </a:solidFill>
            <a:ln w="95250" cap="rnd">
              <a:solidFill>
                <a:srgbClr val="BFE4FF"/>
              </a:solidFill>
              <a:prstDash val="solid"/>
              <a:round/>
            </a:ln>
          </p:spPr>
        </p:sp>
        <p:sp>
          <p:nvSpPr>
            <p:cNvPr id="66" name="TextBox 66"/>
            <p:cNvSpPr txBox="1"/>
            <p:nvPr/>
          </p:nvSpPr>
          <p:spPr>
            <a:xfrm>
              <a:off x="0" y="0"/>
              <a:ext cx="1401832" cy="381851"/>
            </a:xfrm>
            <a:prstGeom prst="rect">
              <a:avLst/>
            </a:prstGeom>
          </p:spPr>
          <p:txBody>
            <a:bodyPr lIns="76200" tIns="76200" rIns="76200" bIns="76200" rtlCol="0" anchor="ctr"/>
            <a:lstStyle/>
            <a:p>
              <a:pPr algn="ctr">
                <a:lnSpc>
                  <a:spcPts val="2160"/>
                </a:lnSpc>
              </a:pPr>
              <a:r>
                <a:rPr lang="en-US" sz="1800">
                  <a:solidFill>
                    <a:srgbClr val="000000"/>
                  </a:solidFill>
                  <a:latin typeface="Cabin"/>
                  <a:ea typeface="Cabin"/>
                  <a:cs typeface="Cabin"/>
                  <a:sym typeface="Cabin"/>
                </a:rPr>
                <a:t>Quản lí cư dân</a:t>
              </a:r>
            </a:p>
          </p:txBody>
        </p:sp>
      </p:grpSp>
      <p:sp>
        <p:nvSpPr>
          <p:cNvPr id="67" name="AutoShape 67"/>
          <p:cNvSpPr/>
          <p:nvPr/>
        </p:nvSpPr>
        <p:spPr>
          <a:xfrm>
            <a:off x="7979701" y="6400648"/>
            <a:ext cx="461415" cy="10590"/>
          </a:xfrm>
          <a:prstGeom prst="line">
            <a:avLst/>
          </a:prstGeom>
          <a:ln w="28575" cap="rnd">
            <a:solidFill>
              <a:srgbClr val="000000"/>
            </a:solidFill>
            <a:prstDash val="solid"/>
            <a:headEnd type="none" w="sm" len="sm"/>
            <a:tailEnd type="none" w="sm" len="sm"/>
          </a:ln>
        </p:spPr>
      </p:sp>
      <p:sp>
        <p:nvSpPr>
          <p:cNvPr id="68" name="AutoShape 68"/>
          <p:cNvSpPr/>
          <p:nvPr/>
        </p:nvSpPr>
        <p:spPr>
          <a:xfrm>
            <a:off x="7959560" y="5581346"/>
            <a:ext cx="461415" cy="10590"/>
          </a:xfrm>
          <a:prstGeom prst="line">
            <a:avLst/>
          </a:prstGeom>
          <a:ln w="28575" cap="rnd">
            <a:solidFill>
              <a:srgbClr val="000000"/>
            </a:solidFill>
            <a:prstDash val="solid"/>
            <a:headEnd type="none" w="sm" len="sm"/>
            <a:tailEnd type="none" w="sm" len="sm"/>
          </a:ln>
        </p:spPr>
      </p:sp>
      <p:sp>
        <p:nvSpPr>
          <p:cNvPr id="69" name="AutoShape 69"/>
          <p:cNvSpPr/>
          <p:nvPr/>
        </p:nvSpPr>
        <p:spPr>
          <a:xfrm>
            <a:off x="7960216" y="4752519"/>
            <a:ext cx="461415" cy="10590"/>
          </a:xfrm>
          <a:prstGeom prst="line">
            <a:avLst/>
          </a:prstGeom>
          <a:ln w="28575" cap="rnd">
            <a:solidFill>
              <a:srgbClr val="000000"/>
            </a:solidFill>
            <a:prstDash val="solid"/>
            <a:headEnd type="none" w="sm" len="sm"/>
            <a:tailEnd type="none" w="sm" len="sm"/>
          </a:ln>
        </p:spPr>
      </p:sp>
      <p:sp>
        <p:nvSpPr>
          <p:cNvPr id="70" name="AutoShape 70"/>
          <p:cNvSpPr/>
          <p:nvPr/>
        </p:nvSpPr>
        <p:spPr>
          <a:xfrm>
            <a:off x="7980029" y="7256108"/>
            <a:ext cx="461415" cy="10590"/>
          </a:xfrm>
          <a:prstGeom prst="line">
            <a:avLst/>
          </a:prstGeom>
          <a:ln w="28575" cap="rnd">
            <a:solidFill>
              <a:srgbClr val="000000"/>
            </a:solidFill>
            <a:prstDash val="solid"/>
            <a:headEnd type="none" w="sm" len="sm"/>
            <a:tailEnd type="none" w="sm" len="sm"/>
          </a:ln>
        </p:spPr>
      </p:sp>
      <p:sp>
        <p:nvSpPr>
          <p:cNvPr id="71" name="AutoShape 71"/>
          <p:cNvSpPr/>
          <p:nvPr/>
        </p:nvSpPr>
        <p:spPr>
          <a:xfrm>
            <a:off x="7959232" y="3938199"/>
            <a:ext cx="461415" cy="10590"/>
          </a:xfrm>
          <a:prstGeom prst="line">
            <a:avLst/>
          </a:prstGeom>
          <a:ln w="28575" cap="rnd">
            <a:solidFill>
              <a:srgbClr val="000000"/>
            </a:solidFill>
            <a:prstDash val="solid"/>
            <a:headEnd type="none" w="sm" len="sm"/>
            <a:tailEnd type="none" w="sm" len="sm"/>
          </a:ln>
        </p:spPr>
      </p:sp>
      <p:sp>
        <p:nvSpPr>
          <p:cNvPr id="72" name="AutoShape 72"/>
          <p:cNvSpPr/>
          <p:nvPr/>
        </p:nvSpPr>
        <p:spPr>
          <a:xfrm>
            <a:off x="7959888" y="8150726"/>
            <a:ext cx="461415" cy="10590"/>
          </a:xfrm>
          <a:prstGeom prst="line">
            <a:avLst/>
          </a:prstGeom>
          <a:ln w="28575" cap="rnd">
            <a:solidFill>
              <a:srgbClr val="000000"/>
            </a:solidFill>
            <a:prstDash val="solid"/>
            <a:headEnd type="none" w="sm" len="sm"/>
            <a:tailEnd type="none" w="sm" len="sm"/>
          </a:ln>
        </p:spPr>
      </p:sp>
      <p:sp>
        <p:nvSpPr>
          <p:cNvPr id="73" name="AutoShape 73"/>
          <p:cNvSpPr/>
          <p:nvPr/>
        </p:nvSpPr>
        <p:spPr>
          <a:xfrm flipV="1">
            <a:off x="11999896" y="6568865"/>
            <a:ext cx="702745" cy="0"/>
          </a:xfrm>
          <a:prstGeom prst="line">
            <a:avLst/>
          </a:prstGeom>
          <a:ln w="28575" cap="rnd">
            <a:solidFill>
              <a:srgbClr val="000000"/>
            </a:solidFill>
            <a:prstDash val="solid"/>
            <a:headEnd type="none" w="sm" len="sm"/>
            <a:tailEnd type="none" w="sm" len="sm"/>
          </a:ln>
        </p:spPr>
      </p:sp>
      <p:sp>
        <p:nvSpPr>
          <p:cNvPr id="74" name="AutoShape 74"/>
          <p:cNvSpPr/>
          <p:nvPr/>
        </p:nvSpPr>
        <p:spPr>
          <a:xfrm flipV="1">
            <a:off x="11985609" y="7475195"/>
            <a:ext cx="702745" cy="0"/>
          </a:xfrm>
          <a:prstGeom prst="line">
            <a:avLst/>
          </a:prstGeom>
          <a:ln w="28575" cap="rnd">
            <a:solidFill>
              <a:srgbClr val="000000"/>
            </a:solidFill>
            <a:prstDash val="solid"/>
            <a:headEnd type="none" w="sm" len="sm"/>
            <a:tailEnd type="none" w="sm" len="sm"/>
          </a:ln>
        </p:spPr>
      </p:sp>
      <p:sp>
        <p:nvSpPr>
          <p:cNvPr id="75" name="AutoShape 75"/>
          <p:cNvSpPr/>
          <p:nvPr/>
        </p:nvSpPr>
        <p:spPr>
          <a:xfrm flipV="1">
            <a:off x="11985609" y="8369812"/>
            <a:ext cx="702745" cy="0"/>
          </a:xfrm>
          <a:prstGeom prst="line">
            <a:avLst/>
          </a:prstGeom>
          <a:ln w="28575" cap="rnd">
            <a:solidFill>
              <a:srgbClr val="000000"/>
            </a:solidFill>
            <a:prstDash val="solid"/>
            <a:headEnd type="none" w="sm" len="sm"/>
            <a:tailEnd type="none" w="sm" len="sm"/>
          </a:ln>
        </p:spPr>
      </p:sp>
      <p:sp>
        <p:nvSpPr>
          <p:cNvPr id="76" name="AutoShape 76"/>
          <p:cNvSpPr/>
          <p:nvPr/>
        </p:nvSpPr>
        <p:spPr>
          <a:xfrm flipV="1">
            <a:off x="11985609" y="9353246"/>
            <a:ext cx="702745" cy="0"/>
          </a:xfrm>
          <a:prstGeom prst="line">
            <a:avLst/>
          </a:prstGeom>
          <a:ln w="28575" cap="rnd">
            <a:solidFill>
              <a:srgbClr val="000000"/>
            </a:solidFill>
            <a:prstDash val="solid"/>
            <a:headEnd type="none" w="sm" len="sm"/>
            <a:tailEnd type="none" w="sm" len="sm"/>
          </a:ln>
        </p:spPr>
      </p:sp>
      <p:sp>
        <p:nvSpPr>
          <p:cNvPr id="77" name="AutoShape 77"/>
          <p:cNvSpPr/>
          <p:nvPr/>
        </p:nvSpPr>
        <p:spPr>
          <a:xfrm flipV="1">
            <a:off x="11999896" y="4795649"/>
            <a:ext cx="702745" cy="0"/>
          </a:xfrm>
          <a:prstGeom prst="line">
            <a:avLst/>
          </a:prstGeom>
          <a:ln w="28575" cap="rnd">
            <a:solidFill>
              <a:srgbClr val="000000"/>
            </a:solidFill>
            <a:prstDash val="solid"/>
            <a:headEnd type="none" w="sm" len="sm"/>
            <a:tailEnd type="none" w="sm" len="sm"/>
          </a:ln>
        </p:spPr>
      </p:sp>
      <p:sp>
        <p:nvSpPr>
          <p:cNvPr id="78" name="AutoShape 78"/>
          <p:cNvSpPr/>
          <p:nvPr/>
        </p:nvSpPr>
        <p:spPr>
          <a:xfrm flipV="1">
            <a:off x="11999896" y="3938247"/>
            <a:ext cx="702745" cy="0"/>
          </a:xfrm>
          <a:prstGeom prst="line">
            <a:avLst/>
          </a:prstGeom>
          <a:ln w="28575" cap="rnd">
            <a:solidFill>
              <a:srgbClr val="000000"/>
            </a:solidFill>
            <a:prstDash val="solid"/>
            <a:headEnd type="none" w="sm" len="sm"/>
            <a:tailEnd type="none" w="sm" len="sm"/>
          </a:ln>
        </p:spPr>
      </p:sp>
      <p:sp>
        <p:nvSpPr>
          <p:cNvPr id="79" name="Freeform 79"/>
          <p:cNvSpPr/>
          <p:nvPr/>
        </p:nvSpPr>
        <p:spPr>
          <a:xfrm>
            <a:off x="143998" y="3474634"/>
            <a:ext cx="1664388" cy="1673516"/>
          </a:xfrm>
          <a:custGeom>
            <a:avLst/>
            <a:gdLst/>
            <a:ahLst/>
            <a:cxnLst/>
            <a:rect l="l" t="t" r="r" b="b"/>
            <a:pathLst>
              <a:path w="1664388" h="1673516">
                <a:moveTo>
                  <a:pt x="0" y="0"/>
                </a:moveTo>
                <a:lnTo>
                  <a:pt x="1664388" y="0"/>
                </a:lnTo>
                <a:lnTo>
                  <a:pt x="1664388" y="1673516"/>
                </a:lnTo>
                <a:lnTo>
                  <a:pt x="0" y="16735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0" name="Freeform 80"/>
          <p:cNvSpPr/>
          <p:nvPr/>
        </p:nvSpPr>
        <p:spPr>
          <a:xfrm>
            <a:off x="217385" y="5988749"/>
            <a:ext cx="1429413" cy="3639710"/>
          </a:xfrm>
          <a:custGeom>
            <a:avLst/>
            <a:gdLst/>
            <a:ahLst/>
            <a:cxnLst/>
            <a:rect l="l" t="t" r="r" b="b"/>
            <a:pathLst>
              <a:path w="1429413" h="3639710">
                <a:moveTo>
                  <a:pt x="0" y="0"/>
                </a:moveTo>
                <a:lnTo>
                  <a:pt x="1429414" y="0"/>
                </a:lnTo>
                <a:lnTo>
                  <a:pt x="1429414" y="3639710"/>
                </a:lnTo>
                <a:lnTo>
                  <a:pt x="0" y="36397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1" name="TextBox 81"/>
          <p:cNvSpPr txBox="1"/>
          <p:nvPr/>
        </p:nvSpPr>
        <p:spPr>
          <a:xfrm>
            <a:off x="2151191" y="4108285"/>
            <a:ext cx="3969716" cy="726876"/>
          </a:xfrm>
          <a:prstGeom prst="rect">
            <a:avLst/>
          </a:prstGeom>
        </p:spPr>
        <p:txBody>
          <a:bodyPr lIns="0" tIns="0" rIns="0" bIns="0" rtlCol="0" anchor="t">
            <a:spAutoFit/>
          </a:bodyPr>
          <a:lstStyle/>
          <a:p>
            <a:pPr algn="ctr">
              <a:lnSpc>
                <a:spcPts val="5723"/>
              </a:lnSpc>
              <a:spcBef>
                <a:spcPct val="0"/>
              </a:spcBef>
            </a:pPr>
            <a:r>
              <a:rPr lang="en-US" sz="4769">
                <a:solidFill>
                  <a:srgbClr val="000000"/>
                </a:solidFill>
                <a:latin typeface="Cabin"/>
                <a:ea typeface="Cabin"/>
                <a:cs typeface="Cabin"/>
                <a:sym typeface="Cabin"/>
              </a:rPr>
              <a:t>Chủ sở hữu</a:t>
            </a:r>
          </a:p>
        </p:txBody>
      </p:sp>
      <p:sp>
        <p:nvSpPr>
          <p:cNvPr id="82" name="TextBox 82"/>
          <p:cNvSpPr txBox="1"/>
          <p:nvPr/>
        </p:nvSpPr>
        <p:spPr>
          <a:xfrm>
            <a:off x="2151191" y="7619196"/>
            <a:ext cx="3969716" cy="726876"/>
          </a:xfrm>
          <a:prstGeom prst="rect">
            <a:avLst/>
          </a:prstGeom>
        </p:spPr>
        <p:txBody>
          <a:bodyPr lIns="0" tIns="0" rIns="0" bIns="0" rtlCol="0" anchor="t">
            <a:spAutoFit/>
          </a:bodyPr>
          <a:lstStyle/>
          <a:p>
            <a:pPr algn="ctr">
              <a:lnSpc>
                <a:spcPts val="5723"/>
              </a:lnSpc>
              <a:spcBef>
                <a:spcPct val="0"/>
              </a:spcBef>
            </a:pPr>
            <a:r>
              <a:rPr lang="en-US" sz="4769">
                <a:solidFill>
                  <a:srgbClr val="000000"/>
                </a:solidFill>
                <a:latin typeface="Cabin"/>
                <a:ea typeface="Cabin"/>
                <a:cs typeface="Cabin"/>
                <a:sym typeface="Cabin"/>
              </a:rPr>
              <a:t>Nhân viên</a:t>
            </a:r>
          </a:p>
        </p:txBody>
      </p:sp>
      <p:sp>
        <p:nvSpPr>
          <p:cNvPr id="83" name="TextBox 83"/>
          <p:cNvSpPr txBox="1"/>
          <p:nvPr/>
        </p:nvSpPr>
        <p:spPr>
          <a:xfrm>
            <a:off x="1378892" y="2058136"/>
            <a:ext cx="4879453" cy="702090"/>
          </a:xfrm>
          <a:prstGeom prst="rect">
            <a:avLst/>
          </a:prstGeom>
        </p:spPr>
        <p:txBody>
          <a:bodyPr lIns="0" tIns="0" rIns="0" bIns="0" rtlCol="0" anchor="t">
            <a:spAutoFit/>
          </a:bodyPr>
          <a:lstStyle/>
          <a:p>
            <a:pPr algn="ctr">
              <a:lnSpc>
                <a:spcPts val="5686"/>
              </a:lnSpc>
              <a:spcBef>
                <a:spcPct val="0"/>
              </a:spcBef>
            </a:pPr>
            <a:r>
              <a:rPr lang="en-US" sz="4738">
                <a:solidFill>
                  <a:srgbClr val="000000"/>
                </a:solidFill>
                <a:latin typeface="Cabin Bold"/>
                <a:ea typeface="Cabin Bold"/>
                <a:cs typeface="Cabin Bold"/>
                <a:sym typeface="Cabin Bold"/>
              </a:rPr>
              <a:t>Đối tượng sử dụng: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701017" y="405322"/>
            <a:ext cx="1232138" cy="9361177"/>
            <a:chOff x="0" y="0"/>
            <a:chExt cx="514200" cy="3906638"/>
          </a:xfrm>
        </p:grpSpPr>
        <p:sp>
          <p:nvSpPr>
            <p:cNvPr id="3" name="Freeform 3"/>
            <p:cNvSpPr/>
            <p:nvPr/>
          </p:nvSpPr>
          <p:spPr>
            <a:xfrm>
              <a:off x="0" y="0"/>
              <a:ext cx="514200" cy="3906638"/>
            </a:xfrm>
            <a:custGeom>
              <a:avLst/>
              <a:gdLst/>
              <a:ahLst/>
              <a:cxnLst/>
              <a:rect l="l" t="t" r="r" b="b"/>
              <a:pathLst>
                <a:path w="514200" h="3906638">
                  <a:moveTo>
                    <a:pt x="257100" y="0"/>
                  </a:moveTo>
                  <a:lnTo>
                    <a:pt x="257100" y="0"/>
                  </a:lnTo>
                  <a:cubicBezTo>
                    <a:pt x="325287" y="0"/>
                    <a:pt x="390682" y="27087"/>
                    <a:pt x="438897" y="75303"/>
                  </a:cubicBezTo>
                  <a:cubicBezTo>
                    <a:pt x="487113" y="123518"/>
                    <a:pt x="514200" y="188913"/>
                    <a:pt x="514200" y="257100"/>
                  </a:cubicBezTo>
                  <a:lnTo>
                    <a:pt x="514200" y="3649538"/>
                  </a:lnTo>
                  <a:cubicBezTo>
                    <a:pt x="514200" y="3791530"/>
                    <a:pt x="399092" y="3906638"/>
                    <a:pt x="257100" y="3906638"/>
                  </a:cubicBezTo>
                  <a:lnTo>
                    <a:pt x="257100" y="3906638"/>
                  </a:lnTo>
                  <a:cubicBezTo>
                    <a:pt x="115108" y="3906638"/>
                    <a:pt x="0" y="3791530"/>
                    <a:pt x="0" y="3649538"/>
                  </a:cubicBezTo>
                  <a:lnTo>
                    <a:pt x="0" y="257100"/>
                  </a:lnTo>
                  <a:cubicBezTo>
                    <a:pt x="0" y="115108"/>
                    <a:pt x="115108" y="0"/>
                    <a:pt x="257100" y="0"/>
                  </a:cubicBezTo>
                  <a:close/>
                </a:path>
              </a:pathLst>
            </a:custGeom>
            <a:solidFill>
              <a:srgbClr val="000000">
                <a:alpha val="0"/>
              </a:srgbClr>
            </a:solidFill>
            <a:ln w="38100" cap="rnd">
              <a:solidFill>
                <a:srgbClr val="213A63"/>
              </a:solidFill>
              <a:prstDash val="solid"/>
              <a:round/>
            </a:ln>
          </p:spPr>
        </p:sp>
        <p:sp>
          <p:nvSpPr>
            <p:cNvPr id="4" name="TextBox 4"/>
            <p:cNvSpPr txBox="1"/>
            <p:nvPr/>
          </p:nvSpPr>
          <p:spPr>
            <a:xfrm>
              <a:off x="0" y="-38100"/>
              <a:ext cx="514200" cy="394473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8046213" y="4930358"/>
            <a:ext cx="8834322" cy="441960"/>
          </a:xfrm>
          <a:prstGeom prst="rect">
            <a:avLst/>
          </a:prstGeom>
        </p:spPr>
        <p:txBody>
          <a:bodyPr lIns="0" tIns="0" rIns="0" bIns="0" rtlCol="0" anchor="t">
            <a:spAutoFit/>
          </a:bodyPr>
          <a:lstStyle/>
          <a:p>
            <a:pPr marL="0" lvl="0" indent="0" algn="l">
              <a:lnSpc>
                <a:spcPts val="3600"/>
              </a:lnSpc>
              <a:spcBef>
                <a:spcPct val="0"/>
              </a:spcBef>
            </a:pPr>
            <a:r>
              <a:rPr lang="en-US" sz="2400">
                <a:solidFill>
                  <a:srgbClr val="000000"/>
                </a:solidFill>
                <a:latin typeface="Cabin"/>
                <a:ea typeface="Cabin"/>
                <a:cs typeface="Cabin"/>
                <a:sym typeface="Cabin"/>
              </a:rPr>
              <a:t>Mô hình chức năng gồm 2 đối tượng chính là Cư dân và Chủ sở hữu</a:t>
            </a:r>
          </a:p>
        </p:txBody>
      </p:sp>
      <p:sp>
        <p:nvSpPr>
          <p:cNvPr id="6" name="TextBox 6"/>
          <p:cNvSpPr txBox="1"/>
          <p:nvPr/>
        </p:nvSpPr>
        <p:spPr>
          <a:xfrm>
            <a:off x="946828" y="1559494"/>
            <a:ext cx="5209148" cy="2111451"/>
          </a:xfrm>
          <a:prstGeom prst="rect">
            <a:avLst/>
          </a:prstGeom>
        </p:spPr>
        <p:txBody>
          <a:bodyPr lIns="0" tIns="0" rIns="0" bIns="0" rtlCol="0" anchor="t">
            <a:spAutoFit/>
          </a:bodyPr>
          <a:lstStyle/>
          <a:p>
            <a:pPr algn="l">
              <a:lnSpc>
                <a:spcPts val="8127"/>
              </a:lnSpc>
            </a:pPr>
            <a:r>
              <a:rPr lang="en-US" sz="8127">
                <a:solidFill>
                  <a:srgbClr val="F18403"/>
                </a:solidFill>
                <a:latin typeface="Cabin Bold"/>
                <a:ea typeface="Cabin Bold"/>
                <a:cs typeface="Cabin Bold"/>
                <a:sym typeface="Cabin Bold"/>
              </a:rPr>
              <a:t>Các bước thực hiện</a:t>
            </a:r>
          </a:p>
        </p:txBody>
      </p:sp>
      <p:sp>
        <p:nvSpPr>
          <p:cNvPr id="7" name="Freeform 7"/>
          <p:cNvSpPr/>
          <p:nvPr/>
        </p:nvSpPr>
        <p:spPr>
          <a:xfrm rot="-10800000">
            <a:off x="-7328675" y="3510366"/>
            <a:ext cx="15193912" cy="15193912"/>
          </a:xfrm>
          <a:custGeom>
            <a:avLst/>
            <a:gdLst/>
            <a:ahLst/>
            <a:cxnLst/>
            <a:rect l="l" t="t" r="r" b="b"/>
            <a:pathLst>
              <a:path w="15193912" h="15193912">
                <a:moveTo>
                  <a:pt x="0" y="0"/>
                </a:moveTo>
                <a:lnTo>
                  <a:pt x="15193913" y="0"/>
                </a:lnTo>
                <a:lnTo>
                  <a:pt x="15193913" y="15193912"/>
                </a:lnTo>
                <a:lnTo>
                  <a:pt x="0" y="15193912"/>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a:ln cap="sq">
            <a:noFill/>
            <a:prstDash val="solid"/>
            <a:miter/>
          </a:ln>
        </p:spPr>
      </p:sp>
      <p:sp>
        <p:nvSpPr>
          <p:cNvPr id="8" name="Freeform 8"/>
          <p:cNvSpPr/>
          <p:nvPr/>
        </p:nvSpPr>
        <p:spPr>
          <a:xfrm rot="2269526" flipH="1" flipV="1">
            <a:off x="1032036" y="3120466"/>
            <a:ext cx="5438580" cy="3273037"/>
          </a:xfrm>
          <a:custGeom>
            <a:avLst/>
            <a:gdLst/>
            <a:ahLst/>
            <a:cxnLst/>
            <a:rect l="l" t="t" r="r" b="b"/>
            <a:pathLst>
              <a:path w="5438580" h="3273037">
                <a:moveTo>
                  <a:pt x="5438580" y="3273037"/>
                </a:moveTo>
                <a:lnTo>
                  <a:pt x="0" y="3273037"/>
                </a:lnTo>
                <a:lnTo>
                  <a:pt x="0" y="0"/>
                </a:lnTo>
                <a:lnTo>
                  <a:pt x="5438580" y="0"/>
                </a:lnTo>
                <a:lnTo>
                  <a:pt x="5438580" y="3273037"/>
                </a:lnTo>
                <a:close/>
              </a:path>
            </a:pathLst>
          </a:custGeom>
          <a:blipFill>
            <a:blip r:embed="rId4">
              <a:alphaModFix amt="13000"/>
              <a:extLst>
                <a:ext uri="{96DAC541-7B7A-43D3-8B79-37D633B846F1}">
                  <asvg:svgBlip xmlns:asvg="http://schemas.microsoft.com/office/drawing/2016/SVG/main" r:embed="rId5"/>
                </a:ext>
              </a:extLst>
            </a:blip>
            <a:stretch>
              <a:fillRect/>
            </a:stretch>
          </a:blipFill>
          <a:ln cap="sq">
            <a:noFill/>
            <a:prstDash val="solid"/>
            <a:miter/>
          </a:ln>
        </p:spPr>
      </p:sp>
      <p:grpSp>
        <p:nvGrpSpPr>
          <p:cNvPr id="9" name="Group 9"/>
          <p:cNvGrpSpPr/>
          <p:nvPr/>
        </p:nvGrpSpPr>
        <p:grpSpPr>
          <a:xfrm>
            <a:off x="8163352" y="244457"/>
            <a:ext cx="6145741" cy="672261"/>
            <a:chOff x="0" y="0"/>
            <a:chExt cx="2882706" cy="315329"/>
          </a:xfrm>
        </p:grpSpPr>
        <p:sp>
          <p:nvSpPr>
            <p:cNvPr id="10" name="Freeform 10"/>
            <p:cNvSpPr/>
            <p:nvPr/>
          </p:nvSpPr>
          <p:spPr>
            <a:xfrm>
              <a:off x="0" y="0"/>
              <a:ext cx="2882706" cy="315329"/>
            </a:xfrm>
            <a:custGeom>
              <a:avLst/>
              <a:gdLst/>
              <a:ahLst/>
              <a:cxnLst/>
              <a:rect l="l" t="t" r="r" b="b"/>
              <a:pathLst>
                <a:path w="2882706" h="315329">
                  <a:moveTo>
                    <a:pt x="50389" y="0"/>
                  </a:moveTo>
                  <a:lnTo>
                    <a:pt x="2832317" y="0"/>
                  </a:lnTo>
                  <a:cubicBezTo>
                    <a:pt x="2860146" y="0"/>
                    <a:pt x="2882706" y="22560"/>
                    <a:pt x="2882706" y="50389"/>
                  </a:cubicBezTo>
                  <a:lnTo>
                    <a:pt x="2882706" y="264940"/>
                  </a:lnTo>
                  <a:cubicBezTo>
                    <a:pt x="2882706" y="278304"/>
                    <a:pt x="2877397" y="291121"/>
                    <a:pt x="2867947" y="300571"/>
                  </a:cubicBezTo>
                  <a:cubicBezTo>
                    <a:pt x="2858498" y="310020"/>
                    <a:pt x="2845681" y="315329"/>
                    <a:pt x="2832317" y="315329"/>
                  </a:cubicBezTo>
                  <a:lnTo>
                    <a:pt x="50389" y="315329"/>
                  </a:lnTo>
                  <a:cubicBezTo>
                    <a:pt x="37025" y="315329"/>
                    <a:pt x="24208" y="310020"/>
                    <a:pt x="14759" y="300571"/>
                  </a:cubicBezTo>
                  <a:cubicBezTo>
                    <a:pt x="5309" y="291121"/>
                    <a:pt x="0" y="278304"/>
                    <a:pt x="0" y="264940"/>
                  </a:cubicBezTo>
                  <a:lnTo>
                    <a:pt x="0" y="50389"/>
                  </a:lnTo>
                  <a:cubicBezTo>
                    <a:pt x="0" y="37025"/>
                    <a:pt x="5309" y="24208"/>
                    <a:pt x="14759" y="14759"/>
                  </a:cubicBezTo>
                  <a:cubicBezTo>
                    <a:pt x="24208" y="5309"/>
                    <a:pt x="37025" y="0"/>
                    <a:pt x="50389" y="0"/>
                  </a:cubicBezTo>
                  <a:close/>
                </a:path>
              </a:pathLst>
            </a:custGeom>
            <a:solidFill>
              <a:srgbClr val="F18403"/>
            </a:solidFill>
          </p:spPr>
        </p:sp>
        <p:sp>
          <p:nvSpPr>
            <p:cNvPr id="11" name="TextBox 11"/>
            <p:cNvSpPr txBox="1"/>
            <p:nvPr/>
          </p:nvSpPr>
          <p:spPr>
            <a:xfrm>
              <a:off x="0" y="-28575"/>
              <a:ext cx="2882706" cy="343904"/>
            </a:xfrm>
            <a:prstGeom prst="rect">
              <a:avLst/>
            </a:prstGeom>
          </p:spPr>
          <p:txBody>
            <a:bodyPr lIns="45197" tIns="45197" rIns="45197" bIns="45197" rtlCol="0" anchor="ctr"/>
            <a:lstStyle/>
            <a:p>
              <a:pPr algn="ctr">
                <a:lnSpc>
                  <a:spcPts val="2799"/>
                </a:lnSpc>
              </a:pPr>
              <a:endParaRPr/>
            </a:p>
          </p:txBody>
        </p:sp>
      </p:grpSp>
      <p:sp>
        <p:nvSpPr>
          <p:cNvPr id="12" name="TextBox 12"/>
          <p:cNvSpPr txBox="1"/>
          <p:nvPr/>
        </p:nvSpPr>
        <p:spPr>
          <a:xfrm>
            <a:off x="8417962" y="361134"/>
            <a:ext cx="5672871" cy="396184"/>
          </a:xfrm>
          <a:prstGeom prst="rect">
            <a:avLst/>
          </a:prstGeom>
        </p:spPr>
        <p:txBody>
          <a:bodyPr lIns="0" tIns="0" rIns="0" bIns="0" rtlCol="0" anchor="t">
            <a:spAutoFit/>
          </a:bodyPr>
          <a:lstStyle/>
          <a:p>
            <a:pPr algn="ctr">
              <a:lnSpc>
                <a:spcPts val="3363"/>
              </a:lnSpc>
            </a:pPr>
            <a:r>
              <a:rPr lang="en-US" sz="2402">
                <a:solidFill>
                  <a:srgbClr val="FFFBEB"/>
                </a:solidFill>
                <a:latin typeface="Cabin Bold"/>
                <a:ea typeface="Cabin Bold"/>
                <a:cs typeface="Cabin Bold"/>
                <a:sym typeface="Cabin Bold"/>
              </a:rPr>
              <a:t>Tìm hiểu nhiệp vụ tính phí quản lí chung cư</a:t>
            </a:r>
          </a:p>
        </p:txBody>
      </p:sp>
      <p:grpSp>
        <p:nvGrpSpPr>
          <p:cNvPr id="13" name="Group 13"/>
          <p:cNvGrpSpPr/>
          <p:nvPr/>
        </p:nvGrpSpPr>
        <p:grpSpPr>
          <a:xfrm rot="5400000">
            <a:off x="11185334" y="-1963735"/>
            <a:ext cx="2263504" cy="9361177"/>
            <a:chOff x="0" y="0"/>
            <a:chExt cx="944613" cy="3906638"/>
          </a:xfrm>
        </p:grpSpPr>
        <p:sp>
          <p:nvSpPr>
            <p:cNvPr id="14" name="Freeform 14"/>
            <p:cNvSpPr/>
            <p:nvPr/>
          </p:nvSpPr>
          <p:spPr>
            <a:xfrm>
              <a:off x="0" y="0"/>
              <a:ext cx="944613" cy="3906638"/>
            </a:xfrm>
            <a:custGeom>
              <a:avLst/>
              <a:gdLst/>
              <a:ahLst/>
              <a:cxnLst/>
              <a:rect l="l" t="t" r="r" b="b"/>
              <a:pathLst>
                <a:path w="944613" h="3906638">
                  <a:moveTo>
                    <a:pt x="174437" y="0"/>
                  </a:moveTo>
                  <a:lnTo>
                    <a:pt x="770176" y="0"/>
                  </a:lnTo>
                  <a:cubicBezTo>
                    <a:pt x="866515" y="0"/>
                    <a:pt x="944613" y="78098"/>
                    <a:pt x="944613" y="174437"/>
                  </a:cubicBezTo>
                  <a:lnTo>
                    <a:pt x="944613" y="3732201"/>
                  </a:lnTo>
                  <a:cubicBezTo>
                    <a:pt x="944613" y="3778465"/>
                    <a:pt x="926235" y="3822833"/>
                    <a:pt x="893522" y="3855546"/>
                  </a:cubicBezTo>
                  <a:cubicBezTo>
                    <a:pt x="860809" y="3888260"/>
                    <a:pt x="816440" y="3906638"/>
                    <a:pt x="770176" y="3906638"/>
                  </a:cubicBezTo>
                  <a:lnTo>
                    <a:pt x="174437" y="3906638"/>
                  </a:lnTo>
                  <a:cubicBezTo>
                    <a:pt x="78098" y="3906638"/>
                    <a:pt x="0" y="3828540"/>
                    <a:pt x="0" y="3732201"/>
                  </a:cubicBezTo>
                  <a:lnTo>
                    <a:pt x="0" y="174437"/>
                  </a:lnTo>
                  <a:cubicBezTo>
                    <a:pt x="0" y="128173"/>
                    <a:pt x="18378" y="83805"/>
                    <a:pt x="51091" y="51091"/>
                  </a:cubicBezTo>
                  <a:cubicBezTo>
                    <a:pt x="83805" y="18378"/>
                    <a:pt x="128173" y="0"/>
                    <a:pt x="174437" y="0"/>
                  </a:cubicBezTo>
                  <a:close/>
                </a:path>
              </a:pathLst>
            </a:custGeom>
            <a:solidFill>
              <a:srgbClr val="000000">
                <a:alpha val="0"/>
              </a:srgbClr>
            </a:solidFill>
            <a:ln w="38100" cap="rnd">
              <a:solidFill>
                <a:srgbClr val="315186"/>
              </a:solidFill>
              <a:prstDash val="solid"/>
              <a:round/>
            </a:ln>
          </p:spPr>
        </p:sp>
        <p:sp>
          <p:nvSpPr>
            <p:cNvPr id="15" name="TextBox 15"/>
            <p:cNvSpPr txBox="1"/>
            <p:nvPr/>
          </p:nvSpPr>
          <p:spPr>
            <a:xfrm>
              <a:off x="0" y="-38100"/>
              <a:ext cx="944613" cy="394473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6" name="TextBox 16"/>
          <p:cNvSpPr txBox="1"/>
          <p:nvPr/>
        </p:nvSpPr>
        <p:spPr>
          <a:xfrm>
            <a:off x="8163352" y="2035045"/>
            <a:ext cx="5850494" cy="1356360"/>
          </a:xfrm>
          <a:prstGeom prst="rect">
            <a:avLst/>
          </a:prstGeom>
        </p:spPr>
        <p:txBody>
          <a:bodyPr lIns="0" tIns="0" rIns="0" bIns="0" rtlCol="0" anchor="t">
            <a:spAutoFit/>
          </a:bodyPr>
          <a:lstStyle/>
          <a:p>
            <a:pPr algn="l">
              <a:lnSpc>
                <a:spcPts val="3600"/>
              </a:lnSpc>
            </a:pPr>
            <a:r>
              <a:rPr lang="en-US" sz="2400">
                <a:solidFill>
                  <a:srgbClr val="000000"/>
                </a:solidFill>
                <a:latin typeface="Cabin"/>
                <a:ea typeface="Cabin"/>
                <a:cs typeface="Cabin"/>
                <a:sym typeface="Cabin"/>
              </a:rPr>
              <a:t>Ngôn ngữ java: Access Modifiders, OOP, </a:t>
            </a:r>
          </a:p>
          <a:p>
            <a:pPr algn="l">
              <a:lnSpc>
                <a:spcPts val="3600"/>
              </a:lnSpc>
            </a:pPr>
            <a:r>
              <a:rPr lang="en-US" sz="2400">
                <a:solidFill>
                  <a:srgbClr val="000000"/>
                </a:solidFill>
                <a:latin typeface="Cabin"/>
                <a:ea typeface="Cabin"/>
                <a:cs typeface="Cabin"/>
                <a:sym typeface="Cabin"/>
              </a:rPr>
              <a:t>Cơ sở dữ liệu: SQL Server</a:t>
            </a:r>
          </a:p>
          <a:p>
            <a:pPr marL="0" lvl="0" indent="0" algn="l">
              <a:lnSpc>
                <a:spcPts val="3600"/>
              </a:lnSpc>
              <a:spcBef>
                <a:spcPct val="0"/>
              </a:spcBef>
            </a:pPr>
            <a:r>
              <a:rPr lang="en-US" sz="2400">
                <a:solidFill>
                  <a:srgbClr val="000000"/>
                </a:solidFill>
                <a:latin typeface="Cabin"/>
                <a:ea typeface="Cabin"/>
                <a:cs typeface="Cabin"/>
                <a:sym typeface="Cabin"/>
              </a:rPr>
              <a:t>Spring MVC - Spring Boot: </a:t>
            </a:r>
          </a:p>
        </p:txBody>
      </p:sp>
      <p:grpSp>
        <p:nvGrpSpPr>
          <p:cNvPr id="17" name="Group 17"/>
          <p:cNvGrpSpPr/>
          <p:nvPr/>
        </p:nvGrpSpPr>
        <p:grpSpPr>
          <a:xfrm>
            <a:off x="8195699" y="1229434"/>
            <a:ext cx="5196403" cy="672261"/>
            <a:chOff x="0" y="0"/>
            <a:chExt cx="2437412" cy="315329"/>
          </a:xfrm>
        </p:grpSpPr>
        <p:sp>
          <p:nvSpPr>
            <p:cNvPr id="18" name="Freeform 18"/>
            <p:cNvSpPr/>
            <p:nvPr/>
          </p:nvSpPr>
          <p:spPr>
            <a:xfrm>
              <a:off x="0" y="0"/>
              <a:ext cx="2437412" cy="315329"/>
            </a:xfrm>
            <a:custGeom>
              <a:avLst/>
              <a:gdLst/>
              <a:ahLst/>
              <a:cxnLst/>
              <a:rect l="l" t="t" r="r" b="b"/>
              <a:pathLst>
                <a:path w="2437412" h="315329">
                  <a:moveTo>
                    <a:pt x="59594" y="0"/>
                  </a:moveTo>
                  <a:lnTo>
                    <a:pt x="2377817" y="0"/>
                  </a:lnTo>
                  <a:cubicBezTo>
                    <a:pt x="2410730" y="0"/>
                    <a:pt x="2437412" y="26681"/>
                    <a:pt x="2437412" y="59594"/>
                  </a:cubicBezTo>
                  <a:lnTo>
                    <a:pt x="2437412" y="255735"/>
                  </a:lnTo>
                  <a:cubicBezTo>
                    <a:pt x="2437412" y="288648"/>
                    <a:pt x="2410730" y="315329"/>
                    <a:pt x="2377817" y="315329"/>
                  </a:cubicBezTo>
                  <a:lnTo>
                    <a:pt x="59594" y="315329"/>
                  </a:lnTo>
                  <a:cubicBezTo>
                    <a:pt x="26681" y="315329"/>
                    <a:pt x="0" y="288648"/>
                    <a:pt x="0" y="255735"/>
                  </a:cubicBezTo>
                  <a:lnTo>
                    <a:pt x="0" y="59594"/>
                  </a:lnTo>
                  <a:cubicBezTo>
                    <a:pt x="0" y="26681"/>
                    <a:pt x="26681" y="0"/>
                    <a:pt x="59594" y="0"/>
                  </a:cubicBezTo>
                  <a:close/>
                </a:path>
              </a:pathLst>
            </a:custGeom>
            <a:solidFill>
              <a:srgbClr val="213A63"/>
            </a:solidFill>
          </p:spPr>
        </p:sp>
        <p:sp>
          <p:nvSpPr>
            <p:cNvPr id="19" name="TextBox 19"/>
            <p:cNvSpPr txBox="1"/>
            <p:nvPr/>
          </p:nvSpPr>
          <p:spPr>
            <a:xfrm>
              <a:off x="0" y="-28575"/>
              <a:ext cx="2437412" cy="343904"/>
            </a:xfrm>
            <a:prstGeom prst="rect">
              <a:avLst/>
            </a:prstGeom>
          </p:spPr>
          <p:txBody>
            <a:bodyPr lIns="45197" tIns="45197" rIns="45197" bIns="45197" rtlCol="0" anchor="ctr"/>
            <a:lstStyle/>
            <a:p>
              <a:pPr algn="ctr">
                <a:lnSpc>
                  <a:spcPts val="2799"/>
                </a:lnSpc>
              </a:pPr>
              <a:endParaRPr/>
            </a:p>
          </p:txBody>
        </p:sp>
      </p:grpSp>
      <p:sp>
        <p:nvSpPr>
          <p:cNvPr id="20" name="TextBox 20"/>
          <p:cNvSpPr txBox="1"/>
          <p:nvPr/>
        </p:nvSpPr>
        <p:spPr>
          <a:xfrm>
            <a:off x="8417962" y="1348423"/>
            <a:ext cx="4156430" cy="396184"/>
          </a:xfrm>
          <a:prstGeom prst="rect">
            <a:avLst/>
          </a:prstGeom>
        </p:spPr>
        <p:txBody>
          <a:bodyPr lIns="0" tIns="0" rIns="0" bIns="0" rtlCol="0" anchor="t">
            <a:spAutoFit/>
          </a:bodyPr>
          <a:lstStyle/>
          <a:p>
            <a:pPr algn="l">
              <a:lnSpc>
                <a:spcPts val="3363"/>
              </a:lnSpc>
            </a:pPr>
            <a:r>
              <a:rPr lang="en-US" sz="2402">
                <a:solidFill>
                  <a:srgbClr val="FFFBEB"/>
                </a:solidFill>
                <a:latin typeface="Cabin Bold"/>
                <a:ea typeface="Cabin Bold"/>
                <a:cs typeface="Cabin Bold"/>
                <a:sym typeface="Cabin Bold"/>
              </a:rPr>
              <a:t>Tìm hiểu lí thuyết</a:t>
            </a:r>
          </a:p>
        </p:txBody>
      </p:sp>
      <p:grpSp>
        <p:nvGrpSpPr>
          <p:cNvPr id="21" name="Group 21"/>
          <p:cNvGrpSpPr/>
          <p:nvPr/>
        </p:nvGrpSpPr>
        <p:grpSpPr>
          <a:xfrm>
            <a:off x="8204946" y="4172455"/>
            <a:ext cx="5187157" cy="672178"/>
            <a:chOff x="0" y="0"/>
            <a:chExt cx="2433075" cy="315290"/>
          </a:xfrm>
        </p:grpSpPr>
        <p:sp>
          <p:nvSpPr>
            <p:cNvPr id="22" name="Freeform 22"/>
            <p:cNvSpPr/>
            <p:nvPr/>
          </p:nvSpPr>
          <p:spPr>
            <a:xfrm>
              <a:off x="0" y="0"/>
              <a:ext cx="2433075" cy="315290"/>
            </a:xfrm>
            <a:custGeom>
              <a:avLst/>
              <a:gdLst/>
              <a:ahLst/>
              <a:cxnLst/>
              <a:rect l="l" t="t" r="r" b="b"/>
              <a:pathLst>
                <a:path w="2433075" h="315290">
                  <a:moveTo>
                    <a:pt x="59701" y="0"/>
                  </a:moveTo>
                  <a:lnTo>
                    <a:pt x="2373374" y="0"/>
                  </a:lnTo>
                  <a:cubicBezTo>
                    <a:pt x="2406346" y="0"/>
                    <a:pt x="2433075" y="26729"/>
                    <a:pt x="2433075" y="59701"/>
                  </a:cubicBezTo>
                  <a:lnTo>
                    <a:pt x="2433075" y="255590"/>
                  </a:lnTo>
                  <a:cubicBezTo>
                    <a:pt x="2433075" y="288561"/>
                    <a:pt x="2406346" y="315290"/>
                    <a:pt x="2373374" y="315290"/>
                  </a:cubicBezTo>
                  <a:lnTo>
                    <a:pt x="59701" y="315290"/>
                  </a:lnTo>
                  <a:cubicBezTo>
                    <a:pt x="26729" y="315290"/>
                    <a:pt x="0" y="288561"/>
                    <a:pt x="0" y="255590"/>
                  </a:cubicBezTo>
                  <a:lnTo>
                    <a:pt x="0" y="59701"/>
                  </a:lnTo>
                  <a:cubicBezTo>
                    <a:pt x="0" y="26729"/>
                    <a:pt x="26729" y="0"/>
                    <a:pt x="59701" y="0"/>
                  </a:cubicBezTo>
                  <a:close/>
                </a:path>
              </a:pathLst>
            </a:custGeom>
            <a:solidFill>
              <a:srgbClr val="213A63"/>
            </a:solidFill>
          </p:spPr>
        </p:sp>
        <p:sp>
          <p:nvSpPr>
            <p:cNvPr id="23" name="TextBox 23"/>
            <p:cNvSpPr txBox="1"/>
            <p:nvPr/>
          </p:nvSpPr>
          <p:spPr>
            <a:xfrm>
              <a:off x="0" y="-28575"/>
              <a:ext cx="2433075" cy="343865"/>
            </a:xfrm>
            <a:prstGeom prst="rect">
              <a:avLst/>
            </a:prstGeom>
          </p:spPr>
          <p:txBody>
            <a:bodyPr lIns="45197" tIns="45197" rIns="45197" bIns="45197" rtlCol="0" anchor="ctr"/>
            <a:lstStyle/>
            <a:p>
              <a:pPr algn="ctr">
                <a:lnSpc>
                  <a:spcPts val="2799"/>
                </a:lnSpc>
              </a:pPr>
              <a:endParaRPr/>
            </a:p>
          </p:txBody>
        </p:sp>
      </p:grpSp>
      <p:sp>
        <p:nvSpPr>
          <p:cNvPr id="24" name="TextBox 24"/>
          <p:cNvSpPr txBox="1"/>
          <p:nvPr/>
        </p:nvSpPr>
        <p:spPr>
          <a:xfrm>
            <a:off x="8417962" y="4267705"/>
            <a:ext cx="5228750" cy="405764"/>
          </a:xfrm>
          <a:prstGeom prst="rect">
            <a:avLst/>
          </a:prstGeom>
        </p:spPr>
        <p:txBody>
          <a:bodyPr lIns="0" tIns="0" rIns="0" bIns="0" rtlCol="0" anchor="t">
            <a:spAutoFit/>
          </a:bodyPr>
          <a:lstStyle/>
          <a:p>
            <a:pPr algn="l">
              <a:lnSpc>
                <a:spcPts val="3360"/>
              </a:lnSpc>
            </a:pPr>
            <a:r>
              <a:rPr lang="en-US" sz="2400">
                <a:solidFill>
                  <a:srgbClr val="FFFBEB"/>
                </a:solidFill>
                <a:latin typeface="Cabin Bold"/>
                <a:ea typeface="Cabin Bold"/>
                <a:cs typeface="Cabin Bold"/>
                <a:sym typeface="Cabin Bold"/>
              </a:rPr>
              <a:t>Phân tích thiết kế quy trình tính phí</a:t>
            </a:r>
          </a:p>
        </p:txBody>
      </p:sp>
      <p:grpSp>
        <p:nvGrpSpPr>
          <p:cNvPr id="25" name="Group 25"/>
          <p:cNvGrpSpPr/>
          <p:nvPr/>
        </p:nvGrpSpPr>
        <p:grpSpPr>
          <a:xfrm rot="5400000">
            <a:off x="11364781" y="4300204"/>
            <a:ext cx="1904610" cy="9361177"/>
            <a:chOff x="0" y="0"/>
            <a:chExt cx="794838" cy="3906638"/>
          </a:xfrm>
        </p:grpSpPr>
        <p:sp>
          <p:nvSpPr>
            <p:cNvPr id="26" name="Freeform 26"/>
            <p:cNvSpPr/>
            <p:nvPr/>
          </p:nvSpPr>
          <p:spPr>
            <a:xfrm>
              <a:off x="0" y="0"/>
              <a:ext cx="794838" cy="3906638"/>
            </a:xfrm>
            <a:custGeom>
              <a:avLst/>
              <a:gdLst/>
              <a:ahLst/>
              <a:cxnLst/>
              <a:rect l="l" t="t" r="r" b="b"/>
              <a:pathLst>
                <a:path w="794838" h="3906638">
                  <a:moveTo>
                    <a:pt x="207306" y="0"/>
                  </a:moveTo>
                  <a:lnTo>
                    <a:pt x="587532" y="0"/>
                  </a:lnTo>
                  <a:cubicBezTo>
                    <a:pt x="642513" y="0"/>
                    <a:pt x="695242" y="21841"/>
                    <a:pt x="734119" y="60719"/>
                  </a:cubicBezTo>
                  <a:cubicBezTo>
                    <a:pt x="772997" y="99596"/>
                    <a:pt x="794838" y="152325"/>
                    <a:pt x="794838" y="207306"/>
                  </a:cubicBezTo>
                  <a:lnTo>
                    <a:pt x="794838" y="3699332"/>
                  </a:lnTo>
                  <a:cubicBezTo>
                    <a:pt x="794838" y="3754313"/>
                    <a:pt x="772997" y="3807042"/>
                    <a:pt x="734119" y="3845919"/>
                  </a:cubicBezTo>
                  <a:cubicBezTo>
                    <a:pt x="695242" y="3884797"/>
                    <a:pt x="642513" y="3906638"/>
                    <a:pt x="587532" y="3906638"/>
                  </a:cubicBezTo>
                  <a:lnTo>
                    <a:pt x="207306" y="3906638"/>
                  </a:lnTo>
                  <a:cubicBezTo>
                    <a:pt x="92814" y="3906638"/>
                    <a:pt x="0" y="3813824"/>
                    <a:pt x="0" y="3699332"/>
                  </a:cubicBezTo>
                  <a:lnTo>
                    <a:pt x="0" y="207306"/>
                  </a:lnTo>
                  <a:cubicBezTo>
                    <a:pt x="0" y="152325"/>
                    <a:pt x="21841" y="99596"/>
                    <a:pt x="60719" y="60719"/>
                  </a:cubicBezTo>
                  <a:cubicBezTo>
                    <a:pt x="99596" y="21841"/>
                    <a:pt x="152325" y="0"/>
                    <a:pt x="207306" y="0"/>
                  </a:cubicBezTo>
                  <a:close/>
                </a:path>
              </a:pathLst>
            </a:custGeom>
            <a:solidFill>
              <a:srgbClr val="000000">
                <a:alpha val="0"/>
              </a:srgbClr>
            </a:solidFill>
            <a:ln w="38100" cap="rnd">
              <a:solidFill>
                <a:srgbClr val="315186"/>
              </a:solidFill>
              <a:prstDash val="solid"/>
              <a:round/>
            </a:ln>
          </p:spPr>
        </p:sp>
        <p:sp>
          <p:nvSpPr>
            <p:cNvPr id="27" name="TextBox 27"/>
            <p:cNvSpPr txBox="1"/>
            <p:nvPr/>
          </p:nvSpPr>
          <p:spPr>
            <a:xfrm>
              <a:off x="0" y="-38100"/>
              <a:ext cx="794838" cy="394473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8" name="TextBox 28"/>
          <p:cNvSpPr txBox="1"/>
          <p:nvPr/>
        </p:nvSpPr>
        <p:spPr>
          <a:xfrm>
            <a:off x="8278306" y="8510166"/>
            <a:ext cx="7319656" cy="899160"/>
          </a:xfrm>
          <a:prstGeom prst="rect">
            <a:avLst/>
          </a:prstGeom>
        </p:spPr>
        <p:txBody>
          <a:bodyPr lIns="0" tIns="0" rIns="0" bIns="0" rtlCol="0" anchor="t">
            <a:spAutoFit/>
          </a:bodyPr>
          <a:lstStyle/>
          <a:p>
            <a:pPr algn="l">
              <a:lnSpc>
                <a:spcPts val="3600"/>
              </a:lnSpc>
            </a:pPr>
            <a:r>
              <a:rPr lang="en-US" sz="2400">
                <a:solidFill>
                  <a:srgbClr val="000000"/>
                </a:solidFill>
                <a:latin typeface="Cabin"/>
                <a:ea typeface="Cabin"/>
                <a:cs typeface="Cabin"/>
                <a:sym typeface="Cabin"/>
              </a:rPr>
              <a:t>Xây dựng:</a:t>
            </a:r>
          </a:p>
          <a:p>
            <a:pPr marL="0" lvl="0" indent="0" algn="l">
              <a:lnSpc>
                <a:spcPts val="3600"/>
              </a:lnSpc>
              <a:spcBef>
                <a:spcPct val="0"/>
              </a:spcBef>
            </a:pPr>
            <a:r>
              <a:rPr lang="en-US" sz="2400">
                <a:solidFill>
                  <a:srgbClr val="000000"/>
                </a:solidFill>
                <a:latin typeface="Cabin"/>
                <a:ea typeface="Cabin"/>
                <a:cs typeface="Cabin"/>
                <a:sym typeface="Cabin"/>
              </a:rPr>
              <a:t>Kiểm định:</a:t>
            </a:r>
          </a:p>
        </p:txBody>
      </p:sp>
      <p:grpSp>
        <p:nvGrpSpPr>
          <p:cNvPr id="29" name="Group 29"/>
          <p:cNvGrpSpPr/>
          <p:nvPr/>
        </p:nvGrpSpPr>
        <p:grpSpPr>
          <a:xfrm>
            <a:off x="8163352" y="7752262"/>
            <a:ext cx="5228750" cy="672178"/>
            <a:chOff x="0" y="0"/>
            <a:chExt cx="2452584" cy="315290"/>
          </a:xfrm>
        </p:grpSpPr>
        <p:sp>
          <p:nvSpPr>
            <p:cNvPr id="30" name="Freeform 30"/>
            <p:cNvSpPr/>
            <p:nvPr/>
          </p:nvSpPr>
          <p:spPr>
            <a:xfrm>
              <a:off x="0" y="0"/>
              <a:ext cx="2452584" cy="315290"/>
            </a:xfrm>
            <a:custGeom>
              <a:avLst/>
              <a:gdLst/>
              <a:ahLst/>
              <a:cxnLst/>
              <a:rect l="l" t="t" r="r" b="b"/>
              <a:pathLst>
                <a:path w="2452584" h="315290">
                  <a:moveTo>
                    <a:pt x="59226" y="0"/>
                  </a:moveTo>
                  <a:lnTo>
                    <a:pt x="2393359" y="0"/>
                  </a:lnTo>
                  <a:cubicBezTo>
                    <a:pt x="2426068" y="0"/>
                    <a:pt x="2452584" y="26516"/>
                    <a:pt x="2452584" y="59226"/>
                  </a:cubicBezTo>
                  <a:lnTo>
                    <a:pt x="2452584" y="256065"/>
                  </a:lnTo>
                  <a:cubicBezTo>
                    <a:pt x="2452584" y="288774"/>
                    <a:pt x="2426068" y="315290"/>
                    <a:pt x="2393359" y="315290"/>
                  </a:cubicBezTo>
                  <a:lnTo>
                    <a:pt x="59226" y="315290"/>
                  </a:lnTo>
                  <a:cubicBezTo>
                    <a:pt x="26516" y="315290"/>
                    <a:pt x="0" y="288774"/>
                    <a:pt x="0" y="256065"/>
                  </a:cubicBezTo>
                  <a:lnTo>
                    <a:pt x="0" y="59226"/>
                  </a:lnTo>
                  <a:cubicBezTo>
                    <a:pt x="0" y="26516"/>
                    <a:pt x="26516" y="0"/>
                    <a:pt x="59226" y="0"/>
                  </a:cubicBezTo>
                  <a:close/>
                </a:path>
              </a:pathLst>
            </a:custGeom>
            <a:solidFill>
              <a:srgbClr val="213A63"/>
            </a:solidFill>
          </p:spPr>
        </p:sp>
        <p:sp>
          <p:nvSpPr>
            <p:cNvPr id="31" name="TextBox 31"/>
            <p:cNvSpPr txBox="1"/>
            <p:nvPr/>
          </p:nvSpPr>
          <p:spPr>
            <a:xfrm>
              <a:off x="0" y="-28575"/>
              <a:ext cx="2452584" cy="343865"/>
            </a:xfrm>
            <a:prstGeom prst="rect">
              <a:avLst/>
            </a:prstGeom>
          </p:spPr>
          <p:txBody>
            <a:bodyPr lIns="45197" tIns="45197" rIns="45197" bIns="45197" rtlCol="0" anchor="ctr"/>
            <a:lstStyle/>
            <a:p>
              <a:pPr algn="ctr">
                <a:lnSpc>
                  <a:spcPts val="2799"/>
                </a:lnSpc>
              </a:pPr>
              <a:endParaRPr/>
            </a:p>
          </p:txBody>
        </p:sp>
      </p:grpSp>
      <p:sp>
        <p:nvSpPr>
          <p:cNvPr id="32" name="TextBox 32"/>
          <p:cNvSpPr txBox="1"/>
          <p:nvPr/>
        </p:nvSpPr>
        <p:spPr>
          <a:xfrm>
            <a:off x="8417962" y="7837987"/>
            <a:ext cx="5113797" cy="405764"/>
          </a:xfrm>
          <a:prstGeom prst="rect">
            <a:avLst/>
          </a:prstGeom>
        </p:spPr>
        <p:txBody>
          <a:bodyPr lIns="0" tIns="0" rIns="0" bIns="0" rtlCol="0" anchor="t">
            <a:spAutoFit/>
          </a:bodyPr>
          <a:lstStyle/>
          <a:p>
            <a:pPr algn="l">
              <a:lnSpc>
                <a:spcPts val="3360"/>
              </a:lnSpc>
            </a:pPr>
            <a:r>
              <a:rPr lang="en-US" sz="2400">
                <a:solidFill>
                  <a:srgbClr val="FFFBEB"/>
                </a:solidFill>
                <a:latin typeface="Cabin Bold"/>
                <a:ea typeface="Cabin Bold"/>
                <a:cs typeface="Cabin Bold"/>
                <a:sym typeface="Cabin Bold"/>
              </a:rPr>
              <a:t>Xây dựng website</a:t>
            </a:r>
          </a:p>
        </p:txBody>
      </p:sp>
      <p:sp>
        <p:nvSpPr>
          <p:cNvPr id="33" name="Freeform 33"/>
          <p:cNvSpPr/>
          <p:nvPr/>
        </p:nvSpPr>
        <p:spPr>
          <a:xfrm>
            <a:off x="13653826" y="9814091"/>
            <a:ext cx="360020" cy="170191"/>
          </a:xfrm>
          <a:custGeom>
            <a:avLst/>
            <a:gdLst/>
            <a:ahLst/>
            <a:cxnLst/>
            <a:rect l="l" t="t" r="r" b="b"/>
            <a:pathLst>
              <a:path w="360020" h="170191">
                <a:moveTo>
                  <a:pt x="0" y="0"/>
                </a:moveTo>
                <a:lnTo>
                  <a:pt x="360020" y="0"/>
                </a:lnTo>
                <a:lnTo>
                  <a:pt x="360020" y="170191"/>
                </a:lnTo>
                <a:lnTo>
                  <a:pt x="0" y="1701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TextBox 34"/>
          <p:cNvSpPr txBox="1"/>
          <p:nvPr/>
        </p:nvSpPr>
        <p:spPr>
          <a:xfrm>
            <a:off x="14196751" y="9736364"/>
            <a:ext cx="3709334" cy="280616"/>
          </a:xfrm>
          <a:prstGeom prst="rect">
            <a:avLst/>
          </a:prstGeom>
        </p:spPr>
        <p:txBody>
          <a:bodyPr lIns="0" tIns="0" rIns="0" bIns="0" rtlCol="0" anchor="t">
            <a:spAutoFit/>
          </a:bodyPr>
          <a:lstStyle/>
          <a:p>
            <a:pPr algn="l">
              <a:lnSpc>
                <a:spcPts val="2380"/>
              </a:lnSpc>
            </a:pPr>
            <a:r>
              <a:rPr lang="en-US" sz="1700" u="sng">
                <a:solidFill>
                  <a:srgbClr val="000000"/>
                </a:solidFill>
                <a:latin typeface="Cabin Bold"/>
                <a:ea typeface="Cabin Bold"/>
                <a:cs typeface="Cabin Bold"/>
                <a:sym typeface="Cabin Bold"/>
                <a:hlinkClick r:id="rId8" action="ppaction://hlinksldjump"/>
              </a:rPr>
              <a:t>QUAY LẠI TRANG CHƯƠNG TRÌNH</a:t>
            </a:r>
          </a:p>
        </p:txBody>
      </p:sp>
      <p:grpSp>
        <p:nvGrpSpPr>
          <p:cNvPr id="35" name="Group 35"/>
          <p:cNvGrpSpPr/>
          <p:nvPr/>
        </p:nvGrpSpPr>
        <p:grpSpPr>
          <a:xfrm rot="5400000">
            <a:off x="11779006" y="2200219"/>
            <a:ext cx="1076160" cy="9361177"/>
            <a:chOff x="0" y="0"/>
            <a:chExt cx="449107" cy="3906638"/>
          </a:xfrm>
        </p:grpSpPr>
        <p:sp>
          <p:nvSpPr>
            <p:cNvPr id="36" name="Freeform 36"/>
            <p:cNvSpPr/>
            <p:nvPr/>
          </p:nvSpPr>
          <p:spPr>
            <a:xfrm>
              <a:off x="0" y="0"/>
              <a:ext cx="449107" cy="3906638"/>
            </a:xfrm>
            <a:custGeom>
              <a:avLst/>
              <a:gdLst/>
              <a:ahLst/>
              <a:cxnLst/>
              <a:rect l="l" t="t" r="r" b="b"/>
              <a:pathLst>
                <a:path w="449107" h="3906638">
                  <a:moveTo>
                    <a:pt x="224553" y="0"/>
                  </a:moveTo>
                  <a:lnTo>
                    <a:pt x="224553" y="0"/>
                  </a:lnTo>
                  <a:cubicBezTo>
                    <a:pt x="348571" y="0"/>
                    <a:pt x="449107" y="100536"/>
                    <a:pt x="449107" y="224553"/>
                  </a:cubicBezTo>
                  <a:lnTo>
                    <a:pt x="449107" y="3682085"/>
                  </a:lnTo>
                  <a:cubicBezTo>
                    <a:pt x="449107" y="3741640"/>
                    <a:pt x="425448" y="3798756"/>
                    <a:pt x="383336" y="3840868"/>
                  </a:cubicBezTo>
                  <a:cubicBezTo>
                    <a:pt x="341225" y="3882980"/>
                    <a:pt x="284109" y="3906638"/>
                    <a:pt x="224553" y="3906638"/>
                  </a:cubicBezTo>
                  <a:lnTo>
                    <a:pt x="224553" y="3906638"/>
                  </a:lnTo>
                  <a:cubicBezTo>
                    <a:pt x="100536" y="3906638"/>
                    <a:pt x="0" y="3806102"/>
                    <a:pt x="0" y="3682085"/>
                  </a:cubicBezTo>
                  <a:lnTo>
                    <a:pt x="0" y="224553"/>
                  </a:lnTo>
                  <a:cubicBezTo>
                    <a:pt x="0" y="164998"/>
                    <a:pt x="23658" y="107882"/>
                    <a:pt x="65770" y="65770"/>
                  </a:cubicBezTo>
                  <a:cubicBezTo>
                    <a:pt x="107882" y="23658"/>
                    <a:pt x="164998" y="0"/>
                    <a:pt x="224553" y="0"/>
                  </a:cubicBezTo>
                  <a:close/>
                </a:path>
              </a:pathLst>
            </a:custGeom>
            <a:solidFill>
              <a:srgbClr val="000000">
                <a:alpha val="0"/>
              </a:srgbClr>
            </a:solidFill>
            <a:ln w="38100" cap="rnd">
              <a:solidFill>
                <a:srgbClr val="315186"/>
              </a:solidFill>
              <a:prstDash val="solid"/>
              <a:round/>
            </a:ln>
          </p:spPr>
        </p:sp>
        <p:sp>
          <p:nvSpPr>
            <p:cNvPr id="37" name="TextBox 37"/>
            <p:cNvSpPr txBox="1"/>
            <p:nvPr/>
          </p:nvSpPr>
          <p:spPr>
            <a:xfrm>
              <a:off x="0" y="-38100"/>
              <a:ext cx="449107" cy="394473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8" name="TextBox 38"/>
          <p:cNvSpPr txBox="1"/>
          <p:nvPr/>
        </p:nvSpPr>
        <p:spPr>
          <a:xfrm>
            <a:off x="8163352" y="6696372"/>
            <a:ext cx="6595151" cy="441960"/>
          </a:xfrm>
          <a:prstGeom prst="rect">
            <a:avLst/>
          </a:prstGeom>
        </p:spPr>
        <p:txBody>
          <a:bodyPr lIns="0" tIns="0" rIns="0" bIns="0" rtlCol="0" anchor="t">
            <a:spAutoFit/>
          </a:bodyPr>
          <a:lstStyle/>
          <a:p>
            <a:pPr marL="0" lvl="0" indent="0" algn="l">
              <a:lnSpc>
                <a:spcPts val="3600"/>
              </a:lnSpc>
              <a:spcBef>
                <a:spcPct val="0"/>
              </a:spcBef>
            </a:pPr>
            <a:r>
              <a:rPr lang="en-US" sz="2400">
                <a:solidFill>
                  <a:srgbClr val="000000"/>
                </a:solidFill>
                <a:latin typeface="Cabin"/>
                <a:ea typeface="Cabin"/>
                <a:cs typeface="Cabin"/>
                <a:sym typeface="Cabin"/>
              </a:rPr>
              <a:t>Thiết kế cơ sở dữ liệu trên SQL Server</a:t>
            </a:r>
          </a:p>
        </p:txBody>
      </p:sp>
      <p:grpSp>
        <p:nvGrpSpPr>
          <p:cNvPr id="39" name="Group 39"/>
          <p:cNvGrpSpPr/>
          <p:nvPr/>
        </p:nvGrpSpPr>
        <p:grpSpPr>
          <a:xfrm>
            <a:off x="8201567" y="6035355"/>
            <a:ext cx="5190535" cy="672261"/>
            <a:chOff x="0" y="0"/>
            <a:chExt cx="2434660" cy="315329"/>
          </a:xfrm>
        </p:grpSpPr>
        <p:sp>
          <p:nvSpPr>
            <p:cNvPr id="40" name="Freeform 40"/>
            <p:cNvSpPr/>
            <p:nvPr/>
          </p:nvSpPr>
          <p:spPr>
            <a:xfrm>
              <a:off x="0" y="0"/>
              <a:ext cx="2434660" cy="315329"/>
            </a:xfrm>
            <a:custGeom>
              <a:avLst/>
              <a:gdLst/>
              <a:ahLst/>
              <a:cxnLst/>
              <a:rect l="l" t="t" r="r" b="b"/>
              <a:pathLst>
                <a:path w="2434660" h="315329">
                  <a:moveTo>
                    <a:pt x="59662" y="0"/>
                  </a:moveTo>
                  <a:lnTo>
                    <a:pt x="2374998" y="0"/>
                  </a:lnTo>
                  <a:cubicBezTo>
                    <a:pt x="2407948" y="0"/>
                    <a:pt x="2434660" y="26712"/>
                    <a:pt x="2434660" y="59662"/>
                  </a:cubicBezTo>
                  <a:lnTo>
                    <a:pt x="2434660" y="255667"/>
                  </a:lnTo>
                  <a:cubicBezTo>
                    <a:pt x="2434660" y="271491"/>
                    <a:pt x="2428374" y="286666"/>
                    <a:pt x="2417185" y="297855"/>
                  </a:cubicBezTo>
                  <a:cubicBezTo>
                    <a:pt x="2405996" y="309043"/>
                    <a:pt x="2390821" y="315329"/>
                    <a:pt x="2374998" y="315329"/>
                  </a:cubicBezTo>
                  <a:lnTo>
                    <a:pt x="59662" y="315329"/>
                  </a:lnTo>
                  <a:cubicBezTo>
                    <a:pt x="43839" y="315329"/>
                    <a:pt x="28663" y="309043"/>
                    <a:pt x="17475" y="297855"/>
                  </a:cubicBezTo>
                  <a:cubicBezTo>
                    <a:pt x="6286" y="286666"/>
                    <a:pt x="0" y="271491"/>
                    <a:pt x="0" y="255667"/>
                  </a:cubicBezTo>
                  <a:lnTo>
                    <a:pt x="0" y="59662"/>
                  </a:lnTo>
                  <a:cubicBezTo>
                    <a:pt x="0" y="43839"/>
                    <a:pt x="6286" y="28663"/>
                    <a:pt x="17475" y="17475"/>
                  </a:cubicBezTo>
                  <a:cubicBezTo>
                    <a:pt x="28663" y="6286"/>
                    <a:pt x="43839" y="0"/>
                    <a:pt x="59662" y="0"/>
                  </a:cubicBezTo>
                  <a:close/>
                </a:path>
              </a:pathLst>
            </a:custGeom>
            <a:solidFill>
              <a:srgbClr val="213A63"/>
            </a:solidFill>
          </p:spPr>
        </p:sp>
        <p:sp>
          <p:nvSpPr>
            <p:cNvPr id="41" name="TextBox 41"/>
            <p:cNvSpPr txBox="1"/>
            <p:nvPr/>
          </p:nvSpPr>
          <p:spPr>
            <a:xfrm>
              <a:off x="0" y="-28575"/>
              <a:ext cx="2434660" cy="343904"/>
            </a:xfrm>
            <a:prstGeom prst="rect">
              <a:avLst/>
            </a:prstGeom>
          </p:spPr>
          <p:txBody>
            <a:bodyPr lIns="45197" tIns="45197" rIns="45197" bIns="45197" rtlCol="0" anchor="ctr"/>
            <a:lstStyle/>
            <a:p>
              <a:pPr algn="ctr">
                <a:lnSpc>
                  <a:spcPts val="2799"/>
                </a:lnSpc>
              </a:pPr>
              <a:endParaRPr/>
            </a:p>
          </p:txBody>
        </p:sp>
      </p:grpSp>
      <p:sp>
        <p:nvSpPr>
          <p:cNvPr id="42" name="TextBox 42"/>
          <p:cNvSpPr txBox="1"/>
          <p:nvPr/>
        </p:nvSpPr>
        <p:spPr>
          <a:xfrm>
            <a:off x="8417962" y="6154343"/>
            <a:ext cx="4200043" cy="396184"/>
          </a:xfrm>
          <a:prstGeom prst="rect">
            <a:avLst/>
          </a:prstGeom>
        </p:spPr>
        <p:txBody>
          <a:bodyPr lIns="0" tIns="0" rIns="0" bIns="0" rtlCol="0" anchor="t">
            <a:spAutoFit/>
          </a:bodyPr>
          <a:lstStyle/>
          <a:p>
            <a:pPr algn="l">
              <a:lnSpc>
                <a:spcPts val="3363"/>
              </a:lnSpc>
            </a:pPr>
            <a:r>
              <a:rPr lang="en-US" sz="2402">
                <a:solidFill>
                  <a:srgbClr val="FFFBEB"/>
                </a:solidFill>
                <a:latin typeface="Cabin Bold"/>
                <a:ea typeface="Cabin Bold"/>
                <a:cs typeface="Cabin Bold"/>
                <a:sym typeface="Cabin Bold"/>
              </a:rPr>
              <a:t>Xây dựng cơ sở dữ liệu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EF99"/>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351154" y="-2943120"/>
            <a:ext cx="1577461" cy="8279770"/>
            <a:chOff x="0" y="0"/>
            <a:chExt cx="658311" cy="3455341"/>
          </a:xfrm>
        </p:grpSpPr>
        <p:sp>
          <p:nvSpPr>
            <p:cNvPr id="3" name="Freeform 3"/>
            <p:cNvSpPr/>
            <p:nvPr/>
          </p:nvSpPr>
          <p:spPr>
            <a:xfrm>
              <a:off x="0" y="0"/>
              <a:ext cx="658311" cy="3455341"/>
            </a:xfrm>
            <a:custGeom>
              <a:avLst/>
              <a:gdLst/>
              <a:ahLst/>
              <a:cxnLst/>
              <a:rect l="l" t="t" r="r" b="b"/>
              <a:pathLst>
                <a:path w="658311" h="3455341">
                  <a:moveTo>
                    <a:pt x="250300" y="0"/>
                  </a:moveTo>
                  <a:lnTo>
                    <a:pt x="408012" y="0"/>
                  </a:lnTo>
                  <a:cubicBezTo>
                    <a:pt x="546249" y="0"/>
                    <a:pt x="658311" y="112063"/>
                    <a:pt x="658311" y="250300"/>
                  </a:cubicBezTo>
                  <a:lnTo>
                    <a:pt x="658311" y="3205042"/>
                  </a:lnTo>
                  <a:cubicBezTo>
                    <a:pt x="658311" y="3271426"/>
                    <a:pt x="631941" y="3335090"/>
                    <a:pt x="585000" y="3382030"/>
                  </a:cubicBezTo>
                  <a:cubicBezTo>
                    <a:pt x="538060" y="3428971"/>
                    <a:pt x="474395" y="3455341"/>
                    <a:pt x="408012" y="3455341"/>
                  </a:cubicBezTo>
                  <a:lnTo>
                    <a:pt x="250300" y="3455341"/>
                  </a:lnTo>
                  <a:cubicBezTo>
                    <a:pt x="112063" y="3455341"/>
                    <a:pt x="0" y="3343278"/>
                    <a:pt x="0" y="3205042"/>
                  </a:cubicBezTo>
                  <a:lnTo>
                    <a:pt x="0" y="250300"/>
                  </a:lnTo>
                  <a:cubicBezTo>
                    <a:pt x="0" y="112063"/>
                    <a:pt x="112063" y="0"/>
                    <a:pt x="250300" y="0"/>
                  </a:cubicBezTo>
                  <a:close/>
                </a:path>
              </a:pathLst>
            </a:custGeom>
            <a:solidFill>
              <a:srgbClr val="000000">
                <a:alpha val="0"/>
              </a:srgbClr>
            </a:solidFill>
            <a:ln w="38100" cap="rnd">
              <a:solidFill>
                <a:srgbClr val="213A63"/>
              </a:solidFill>
              <a:prstDash val="solid"/>
              <a:round/>
            </a:ln>
          </p:spPr>
        </p:sp>
        <p:sp>
          <p:nvSpPr>
            <p:cNvPr id="4" name="TextBox 4"/>
            <p:cNvSpPr txBox="1"/>
            <p:nvPr/>
          </p:nvSpPr>
          <p:spPr>
            <a:xfrm>
              <a:off x="0" y="-38100"/>
              <a:ext cx="658311" cy="3493441"/>
            </a:xfrm>
            <a:prstGeom prst="rect">
              <a:avLst/>
            </a:prstGeom>
          </p:spPr>
          <p:txBody>
            <a:bodyPr lIns="50800" tIns="50800" rIns="50800" bIns="50800" rtlCol="0" anchor="ctr"/>
            <a:lstStyle/>
            <a:p>
              <a:pPr marL="0" lvl="0" indent="0" algn="l">
                <a:lnSpc>
                  <a:spcPts val="2659"/>
                </a:lnSpc>
                <a:spcBef>
                  <a:spcPct val="0"/>
                </a:spcBef>
              </a:pPr>
              <a:endParaRPr/>
            </a:p>
          </p:txBody>
        </p:sp>
      </p:grpSp>
      <p:grpSp>
        <p:nvGrpSpPr>
          <p:cNvPr id="5" name="Group 5"/>
          <p:cNvGrpSpPr/>
          <p:nvPr/>
        </p:nvGrpSpPr>
        <p:grpSpPr>
          <a:xfrm>
            <a:off x="526854" y="71904"/>
            <a:ext cx="7199725" cy="672261"/>
            <a:chOff x="0" y="0"/>
            <a:chExt cx="3377085" cy="315329"/>
          </a:xfrm>
        </p:grpSpPr>
        <p:sp>
          <p:nvSpPr>
            <p:cNvPr id="6" name="Freeform 6"/>
            <p:cNvSpPr/>
            <p:nvPr/>
          </p:nvSpPr>
          <p:spPr>
            <a:xfrm>
              <a:off x="0" y="0"/>
              <a:ext cx="3377085" cy="315329"/>
            </a:xfrm>
            <a:custGeom>
              <a:avLst/>
              <a:gdLst/>
              <a:ahLst/>
              <a:cxnLst/>
              <a:rect l="l" t="t" r="r" b="b"/>
              <a:pathLst>
                <a:path w="3377085" h="315329">
                  <a:moveTo>
                    <a:pt x="43012" y="0"/>
                  </a:moveTo>
                  <a:lnTo>
                    <a:pt x="3334072" y="0"/>
                  </a:lnTo>
                  <a:cubicBezTo>
                    <a:pt x="3345480" y="0"/>
                    <a:pt x="3356421" y="4532"/>
                    <a:pt x="3364487" y="12598"/>
                  </a:cubicBezTo>
                  <a:cubicBezTo>
                    <a:pt x="3372553" y="20664"/>
                    <a:pt x="3377085" y="31605"/>
                    <a:pt x="3377085" y="43012"/>
                  </a:cubicBezTo>
                  <a:lnTo>
                    <a:pt x="3377085" y="272317"/>
                  </a:lnTo>
                  <a:cubicBezTo>
                    <a:pt x="3377085" y="296072"/>
                    <a:pt x="3357828" y="315329"/>
                    <a:pt x="3334072" y="315329"/>
                  </a:cubicBezTo>
                  <a:lnTo>
                    <a:pt x="43012" y="315329"/>
                  </a:lnTo>
                  <a:cubicBezTo>
                    <a:pt x="31605" y="315329"/>
                    <a:pt x="20664" y="310797"/>
                    <a:pt x="12598" y="302731"/>
                  </a:cubicBezTo>
                  <a:cubicBezTo>
                    <a:pt x="4532" y="294665"/>
                    <a:pt x="0" y="283724"/>
                    <a:pt x="0" y="272317"/>
                  </a:cubicBezTo>
                  <a:lnTo>
                    <a:pt x="0" y="43012"/>
                  </a:lnTo>
                  <a:cubicBezTo>
                    <a:pt x="0" y="31605"/>
                    <a:pt x="4532" y="20664"/>
                    <a:pt x="12598" y="12598"/>
                  </a:cubicBezTo>
                  <a:cubicBezTo>
                    <a:pt x="20664" y="4532"/>
                    <a:pt x="31605" y="0"/>
                    <a:pt x="43012" y="0"/>
                  </a:cubicBezTo>
                  <a:close/>
                </a:path>
              </a:pathLst>
            </a:custGeom>
            <a:solidFill>
              <a:srgbClr val="F18403"/>
            </a:solidFill>
          </p:spPr>
        </p:sp>
        <p:sp>
          <p:nvSpPr>
            <p:cNvPr id="7" name="TextBox 7"/>
            <p:cNvSpPr txBox="1"/>
            <p:nvPr/>
          </p:nvSpPr>
          <p:spPr>
            <a:xfrm>
              <a:off x="0" y="-28575"/>
              <a:ext cx="3377085" cy="343904"/>
            </a:xfrm>
            <a:prstGeom prst="rect">
              <a:avLst/>
            </a:prstGeom>
          </p:spPr>
          <p:txBody>
            <a:bodyPr lIns="45197" tIns="45197" rIns="45197" bIns="45197" rtlCol="0" anchor="ctr"/>
            <a:lstStyle/>
            <a:p>
              <a:pPr algn="ctr">
                <a:lnSpc>
                  <a:spcPts val="2799"/>
                </a:lnSpc>
              </a:pPr>
              <a:endParaRPr/>
            </a:p>
          </p:txBody>
        </p:sp>
      </p:grpSp>
      <p:grpSp>
        <p:nvGrpSpPr>
          <p:cNvPr id="8" name="Group 8"/>
          <p:cNvGrpSpPr/>
          <p:nvPr/>
        </p:nvGrpSpPr>
        <p:grpSpPr>
          <a:xfrm>
            <a:off x="14529059" y="1286286"/>
            <a:ext cx="2547396" cy="2547396"/>
            <a:chOff x="0" y="0"/>
            <a:chExt cx="812800" cy="812800"/>
          </a:xfrm>
        </p:grpSpPr>
        <p:sp>
          <p:nvSpPr>
            <p:cNvPr id="9" name="Freeform 9"/>
            <p:cNvSpPr/>
            <p:nvPr/>
          </p:nvSpPr>
          <p:spPr>
            <a:xfrm>
              <a:off x="0" y="0"/>
              <a:ext cx="812800" cy="812800"/>
            </a:xfrm>
            <a:custGeom>
              <a:avLst/>
              <a:gdLst/>
              <a:ahLst/>
              <a:cxnLst/>
              <a:rect l="l" t="t" r="r" b="b"/>
              <a:pathLst>
                <a:path w="812800" h="812800">
                  <a:moveTo>
                    <a:pt x="69900" y="0"/>
                  </a:moveTo>
                  <a:lnTo>
                    <a:pt x="742900" y="0"/>
                  </a:lnTo>
                  <a:cubicBezTo>
                    <a:pt x="761438" y="0"/>
                    <a:pt x="779218" y="7364"/>
                    <a:pt x="792327" y="20473"/>
                  </a:cubicBezTo>
                  <a:cubicBezTo>
                    <a:pt x="805436" y="33582"/>
                    <a:pt x="812800" y="51362"/>
                    <a:pt x="812800" y="69900"/>
                  </a:cubicBezTo>
                  <a:lnTo>
                    <a:pt x="812800" y="742900"/>
                  </a:lnTo>
                  <a:cubicBezTo>
                    <a:pt x="812800" y="761438"/>
                    <a:pt x="805436" y="779218"/>
                    <a:pt x="792327" y="792327"/>
                  </a:cubicBezTo>
                  <a:cubicBezTo>
                    <a:pt x="779218" y="805436"/>
                    <a:pt x="761438" y="812800"/>
                    <a:pt x="742900" y="812800"/>
                  </a:cubicBezTo>
                  <a:lnTo>
                    <a:pt x="69900" y="812800"/>
                  </a:lnTo>
                  <a:cubicBezTo>
                    <a:pt x="51362" y="812800"/>
                    <a:pt x="33582" y="805436"/>
                    <a:pt x="20473" y="792327"/>
                  </a:cubicBezTo>
                  <a:cubicBezTo>
                    <a:pt x="7364" y="779218"/>
                    <a:pt x="0" y="761438"/>
                    <a:pt x="0" y="742900"/>
                  </a:cubicBezTo>
                  <a:lnTo>
                    <a:pt x="0" y="69900"/>
                  </a:lnTo>
                  <a:cubicBezTo>
                    <a:pt x="0" y="51362"/>
                    <a:pt x="7364" y="33582"/>
                    <a:pt x="20473" y="20473"/>
                  </a:cubicBezTo>
                  <a:cubicBezTo>
                    <a:pt x="33582" y="7364"/>
                    <a:pt x="51362" y="0"/>
                    <a:pt x="69900" y="0"/>
                  </a:cubicBezTo>
                  <a:close/>
                </a:path>
              </a:pathLst>
            </a:custGeom>
            <a:blipFill>
              <a:blip r:embed="rId3"/>
              <a:stretch>
                <a:fillRect l="-25136" r="-25136"/>
              </a:stretch>
            </a:blipFill>
          </p:spPr>
        </p:sp>
      </p:grpSp>
      <p:grpSp>
        <p:nvGrpSpPr>
          <p:cNvPr id="10" name="Group 10"/>
          <p:cNvGrpSpPr/>
          <p:nvPr/>
        </p:nvGrpSpPr>
        <p:grpSpPr>
          <a:xfrm>
            <a:off x="12005837" y="4272625"/>
            <a:ext cx="2547396" cy="2547396"/>
            <a:chOff x="0" y="0"/>
            <a:chExt cx="812800" cy="812800"/>
          </a:xfrm>
        </p:grpSpPr>
        <p:sp>
          <p:nvSpPr>
            <p:cNvPr id="11" name="Freeform 11"/>
            <p:cNvSpPr/>
            <p:nvPr/>
          </p:nvSpPr>
          <p:spPr>
            <a:xfrm>
              <a:off x="0" y="0"/>
              <a:ext cx="812800" cy="812800"/>
            </a:xfrm>
            <a:custGeom>
              <a:avLst/>
              <a:gdLst/>
              <a:ahLst/>
              <a:cxnLst/>
              <a:rect l="l" t="t" r="r" b="b"/>
              <a:pathLst>
                <a:path w="812800" h="812800">
                  <a:moveTo>
                    <a:pt x="69900" y="0"/>
                  </a:moveTo>
                  <a:lnTo>
                    <a:pt x="742900" y="0"/>
                  </a:lnTo>
                  <a:cubicBezTo>
                    <a:pt x="761438" y="0"/>
                    <a:pt x="779218" y="7364"/>
                    <a:pt x="792327" y="20473"/>
                  </a:cubicBezTo>
                  <a:cubicBezTo>
                    <a:pt x="805436" y="33582"/>
                    <a:pt x="812800" y="51362"/>
                    <a:pt x="812800" y="69900"/>
                  </a:cubicBezTo>
                  <a:lnTo>
                    <a:pt x="812800" y="742900"/>
                  </a:lnTo>
                  <a:cubicBezTo>
                    <a:pt x="812800" y="761438"/>
                    <a:pt x="805436" y="779218"/>
                    <a:pt x="792327" y="792327"/>
                  </a:cubicBezTo>
                  <a:cubicBezTo>
                    <a:pt x="779218" y="805436"/>
                    <a:pt x="761438" y="812800"/>
                    <a:pt x="742900" y="812800"/>
                  </a:cubicBezTo>
                  <a:lnTo>
                    <a:pt x="69900" y="812800"/>
                  </a:lnTo>
                  <a:cubicBezTo>
                    <a:pt x="51362" y="812800"/>
                    <a:pt x="33582" y="805436"/>
                    <a:pt x="20473" y="792327"/>
                  </a:cubicBezTo>
                  <a:cubicBezTo>
                    <a:pt x="7364" y="779218"/>
                    <a:pt x="0" y="761438"/>
                    <a:pt x="0" y="742900"/>
                  </a:cubicBezTo>
                  <a:lnTo>
                    <a:pt x="0" y="69900"/>
                  </a:lnTo>
                  <a:cubicBezTo>
                    <a:pt x="0" y="51362"/>
                    <a:pt x="7364" y="33582"/>
                    <a:pt x="20473" y="20473"/>
                  </a:cubicBezTo>
                  <a:cubicBezTo>
                    <a:pt x="33582" y="7364"/>
                    <a:pt x="51362" y="0"/>
                    <a:pt x="69900" y="0"/>
                  </a:cubicBezTo>
                  <a:close/>
                </a:path>
              </a:pathLst>
            </a:custGeom>
            <a:blipFill>
              <a:blip r:embed="rId4"/>
              <a:stretch>
                <a:fillRect l="-31818" r="-31818"/>
              </a:stretch>
            </a:blipFill>
          </p:spPr>
        </p:sp>
      </p:grpSp>
      <p:sp>
        <p:nvSpPr>
          <p:cNvPr id="12" name="TextBox 12"/>
          <p:cNvSpPr txBox="1"/>
          <p:nvPr/>
        </p:nvSpPr>
        <p:spPr>
          <a:xfrm>
            <a:off x="526854" y="3767007"/>
            <a:ext cx="8428469" cy="1916349"/>
          </a:xfrm>
          <a:prstGeom prst="rect">
            <a:avLst/>
          </a:prstGeom>
        </p:spPr>
        <p:txBody>
          <a:bodyPr lIns="0" tIns="0" rIns="0" bIns="0" rtlCol="0" anchor="t">
            <a:spAutoFit/>
          </a:bodyPr>
          <a:lstStyle/>
          <a:p>
            <a:pPr marL="794122" lvl="1" indent="-397061" algn="just">
              <a:lnSpc>
                <a:spcPts val="5149"/>
              </a:lnSpc>
              <a:buFont typeface="Arial"/>
              <a:buChar char="•"/>
            </a:pPr>
            <a:r>
              <a:rPr lang="en-US" sz="3678">
                <a:solidFill>
                  <a:srgbClr val="000000"/>
                </a:solidFill>
                <a:latin typeface="Cabin Bold"/>
                <a:ea typeface="Cabin Bold"/>
                <a:cs typeface="Cabin Bold"/>
                <a:sym typeface="Cabin Bold"/>
              </a:rPr>
              <a:t>Phí quản lí </a:t>
            </a:r>
          </a:p>
          <a:p>
            <a:pPr marL="794122" lvl="1" indent="-397061" algn="just">
              <a:lnSpc>
                <a:spcPts val="5149"/>
              </a:lnSpc>
              <a:buFont typeface="Arial"/>
              <a:buChar char="•"/>
            </a:pPr>
            <a:r>
              <a:rPr lang="en-US" sz="3678">
                <a:solidFill>
                  <a:srgbClr val="000000"/>
                </a:solidFill>
                <a:latin typeface="Cabin Bold"/>
                <a:ea typeface="Cabin Bold"/>
                <a:cs typeface="Cabin Bold"/>
                <a:sym typeface="Cabin Bold"/>
              </a:rPr>
              <a:t>Phí gửi xe: Ô tô, xe máy</a:t>
            </a:r>
          </a:p>
          <a:p>
            <a:pPr marL="794122" lvl="1" indent="-397061" algn="just">
              <a:lnSpc>
                <a:spcPts val="5149"/>
              </a:lnSpc>
              <a:spcBef>
                <a:spcPct val="0"/>
              </a:spcBef>
              <a:buFont typeface="Arial"/>
              <a:buChar char="•"/>
            </a:pPr>
            <a:r>
              <a:rPr lang="en-US" sz="3678">
                <a:solidFill>
                  <a:srgbClr val="000000"/>
                </a:solidFill>
                <a:latin typeface="Cabin Bold"/>
                <a:ea typeface="Cabin Bold"/>
                <a:cs typeface="Cabin Bold"/>
                <a:sym typeface="Cabin Bold"/>
              </a:rPr>
              <a:t>Tiền nước</a:t>
            </a:r>
          </a:p>
        </p:txBody>
      </p:sp>
      <p:sp>
        <p:nvSpPr>
          <p:cNvPr id="13" name="TextBox 13"/>
          <p:cNvSpPr txBox="1"/>
          <p:nvPr/>
        </p:nvSpPr>
        <p:spPr>
          <a:xfrm>
            <a:off x="526854" y="190893"/>
            <a:ext cx="6945115" cy="396184"/>
          </a:xfrm>
          <a:prstGeom prst="rect">
            <a:avLst/>
          </a:prstGeom>
        </p:spPr>
        <p:txBody>
          <a:bodyPr lIns="0" tIns="0" rIns="0" bIns="0" rtlCol="0" anchor="t">
            <a:spAutoFit/>
          </a:bodyPr>
          <a:lstStyle/>
          <a:p>
            <a:pPr algn="ctr">
              <a:lnSpc>
                <a:spcPts val="3363"/>
              </a:lnSpc>
            </a:pPr>
            <a:r>
              <a:rPr lang="en-US" sz="2402">
                <a:solidFill>
                  <a:srgbClr val="FFFBEB"/>
                </a:solidFill>
                <a:latin typeface="Cabin Bold"/>
                <a:ea typeface="Cabin Bold"/>
                <a:cs typeface="Cabin Bold"/>
                <a:sym typeface="Cabin Bold"/>
              </a:rPr>
              <a:t>Tìm hiểu về nhiệp vụ  tính phí quản lí chung cư</a:t>
            </a:r>
          </a:p>
        </p:txBody>
      </p:sp>
      <p:sp>
        <p:nvSpPr>
          <p:cNvPr id="14" name="TextBox 14"/>
          <p:cNvSpPr txBox="1"/>
          <p:nvPr/>
        </p:nvSpPr>
        <p:spPr>
          <a:xfrm>
            <a:off x="-136312" y="757331"/>
            <a:ext cx="8416082" cy="953135"/>
          </a:xfrm>
          <a:prstGeom prst="rect">
            <a:avLst/>
          </a:prstGeom>
        </p:spPr>
        <p:txBody>
          <a:bodyPr lIns="0" tIns="0" rIns="0" bIns="0" rtlCol="0" anchor="t">
            <a:spAutoFit/>
          </a:bodyPr>
          <a:lstStyle/>
          <a:p>
            <a:pPr algn="ctr">
              <a:lnSpc>
                <a:spcPts val="7840"/>
              </a:lnSpc>
            </a:pPr>
            <a:r>
              <a:rPr lang="en-US" sz="5600">
                <a:solidFill>
                  <a:srgbClr val="000000"/>
                </a:solidFill>
                <a:latin typeface="Cabin Bold"/>
                <a:ea typeface="Cabin Bold"/>
                <a:cs typeface="Cabin Bold"/>
                <a:sym typeface="Cabin Bold"/>
              </a:rPr>
              <a:t>Cách tính phí:</a:t>
            </a:r>
          </a:p>
        </p:txBody>
      </p:sp>
      <p:sp>
        <p:nvSpPr>
          <p:cNvPr id="15" name="Freeform 15"/>
          <p:cNvSpPr/>
          <p:nvPr/>
        </p:nvSpPr>
        <p:spPr>
          <a:xfrm rot="431321">
            <a:off x="11910905" y="75998"/>
            <a:ext cx="2088147" cy="2088147"/>
          </a:xfrm>
          <a:custGeom>
            <a:avLst/>
            <a:gdLst/>
            <a:ahLst/>
            <a:cxnLst/>
            <a:rect l="l" t="t" r="r" b="b"/>
            <a:pathLst>
              <a:path w="2088147" h="2088147">
                <a:moveTo>
                  <a:pt x="0" y="0"/>
                </a:moveTo>
                <a:lnTo>
                  <a:pt x="2088147" y="0"/>
                </a:lnTo>
                <a:lnTo>
                  <a:pt x="2088147" y="2088147"/>
                </a:lnTo>
                <a:lnTo>
                  <a:pt x="0" y="20881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rot="-296059">
            <a:off x="9702579" y="2881901"/>
            <a:ext cx="1803375" cy="2317421"/>
          </a:xfrm>
          <a:custGeom>
            <a:avLst/>
            <a:gdLst/>
            <a:ahLst/>
            <a:cxnLst/>
            <a:rect l="l" t="t" r="r" b="b"/>
            <a:pathLst>
              <a:path w="1803375" h="2317421">
                <a:moveTo>
                  <a:pt x="0" y="0"/>
                </a:moveTo>
                <a:lnTo>
                  <a:pt x="1803375" y="0"/>
                </a:lnTo>
                <a:lnTo>
                  <a:pt x="1803375" y="2317422"/>
                </a:lnTo>
                <a:lnTo>
                  <a:pt x="0" y="23174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rot="-511485">
            <a:off x="16114904" y="5566871"/>
            <a:ext cx="1923103" cy="1870655"/>
          </a:xfrm>
          <a:custGeom>
            <a:avLst/>
            <a:gdLst/>
            <a:ahLst/>
            <a:cxnLst/>
            <a:rect l="l" t="t" r="r" b="b"/>
            <a:pathLst>
              <a:path w="1923103" h="1870655">
                <a:moveTo>
                  <a:pt x="0" y="0"/>
                </a:moveTo>
                <a:lnTo>
                  <a:pt x="1923103" y="0"/>
                </a:lnTo>
                <a:lnTo>
                  <a:pt x="1923103" y="1870655"/>
                </a:lnTo>
                <a:lnTo>
                  <a:pt x="0" y="18706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Freeform 18"/>
          <p:cNvSpPr/>
          <p:nvPr/>
        </p:nvSpPr>
        <p:spPr>
          <a:xfrm>
            <a:off x="17076455" y="4040612"/>
            <a:ext cx="877501" cy="778583"/>
          </a:xfrm>
          <a:custGeom>
            <a:avLst/>
            <a:gdLst/>
            <a:ahLst/>
            <a:cxnLst/>
            <a:rect l="l" t="t" r="r" b="b"/>
            <a:pathLst>
              <a:path w="877501" h="778583">
                <a:moveTo>
                  <a:pt x="0" y="0"/>
                </a:moveTo>
                <a:lnTo>
                  <a:pt x="877501" y="0"/>
                </a:lnTo>
                <a:lnTo>
                  <a:pt x="877501" y="778583"/>
                </a:lnTo>
                <a:lnTo>
                  <a:pt x="0" y="77858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9" name="Freeform 19"/>
          <p:cNvSpPr/>
          <p:nvPr/>
        </p:nvSpPr>
        <p:spPr>
          <a:xfrm>
            <a:off x="9910037" y="1120071"/>
            <a:ext cx="934435" cy="905552"/>
          </a:xfrm>
          <a:custGeom>
            <a:avLst/>
            <a:gdLst/>
            <a:ahLst/>
            <a:cxnLst/>
            <a:rect l="l" t="t" r="r" b="b"/>
            <a:pathLst>
              <a:path w="934435" h="905552">
                <a:moveTo>
                  <a:pt x="0" y="0"/>
                </a:moveTo>
                <a:lnTo>
                  <a:pt x="934435" y="0"/>
                </a:lnTo>
                <a:lnTo>
                  <a:pt x="934435" y="905553"/>
                </a:lnTo>
                <a:lnTo>
                  <a:pt x="0" y="9055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701017" y="405322"/>
            <a:ext cx="1232138" cy="9361177"/>
            <a:chOff x="0" y="0"/>
            <a:chExt cx="514200" cy="3906638"/>
          </a:xfrm>
        </p:grpSpPr>
        <p:sp>
          <p:nvSpPr>
            <p:cNvPr id="3" name="Freeform 3"/>
            <p:cNvSpPr/>
            <p:nvPr/>
          </p:nvSpPr>
          <p:spPr>
            <a:xfrm>
              <a:off x="0" y="0"/>
              <a:ext cx="514200" cy="3906638"/>
            </a:xfrm>
            <a:custGeom>
              <a:avLst/>
              <a:gdLst/>
              <a:ahLst/>
              <a:cxnLst/>
              <a:rect l="l" t="t" r="r" b="b"/>
              <a:pathLst>
                <a:path w="514200" h="3906638">
                  <a:moveTo>
                    <a:pt x="257100" y="0"/>
                  </a:moveTo>
                  <a:lnTo>
                    <a:pt x="257100" y="0"/>
                  </a:lnTo>
                  <a:cubicBezTo>
                    <a:pt x="325287" y="0"/>
                    <a:pt x="390682" y="27087"/>
                    <a:pt x="438897" y="75303"/>
                  </a:cubicBezTo>
                  <a:cubicBezTo>
                    <a:pt x="487113" y="123518"/>
                    <a:pt x="514200" y="188913"/>
                    <a:pt x="514200" y="257100"/>
                  </a:cubicBezTo>
                  <a:lnTo>
                    <a:pt x="514200" y="3649538"/>
                  </a:lnTo>
                  <a:cubicBezTo>
                    <a:pt x="514200" y="3791530"/>
                    <a:pt x="399092" y="3906638"/>
                    <a:pt x="257100" y="3906638"/>
                  </a:cubicBezTo>
                  <a:lnTo>
                    <a:pt x="257100" y="3906638"/>
                  </a:lnTo>
                  <a:cubicBezTo>
                    <a:pt x="115108" y="3906638"/>
                    <a:pt x="0" y="3791530"/>
                    <a:pt x="0" y="3649538"/>
                  </a:cubicBezTo>
                  <a:lnTo>
                    <a:pt x="0" y="257100"/>
                  </a:lnTo>
                  <a:cubicBezTo>
                    <a:pt x="0" y="115108"/>
                    <a:pt x="115108" y="0"/>
                    <a:pt x="257100" y="0"/>
                  </a:cubicBezTo>
                  <a:close/>
                </a:path>
              </a:pathLst>
            </a:custGeom>
            <a:solidFill>
              <a:srgbClr val="000000">
                <a:alpha val="0"/>
              </a:srgbClr>
            </a:solidFill>
            <a:ln w="38100" cap="rnd">
              <a:solidFill>
                <a:srgbClr val="315186"/>
              </a:solidFill>
              <a:prstDash val="solid"/>
              <a:round/>
            </a:ln>
          </p:spPr>
        </p:sp>
        <p:sp>
          <p:nvSpPr>
            <p:cNvPr id="4" name="TextBox 4"/>
            <p:cNvSpPr txBox="1"/>
            <p:nvPr/>
          </p:nvSpPr>
          <p:spPr>
            <a:xfrm>
              <a:off x="0" y="-38100"/>
              <a:ext cx="514200" cy="394473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8046213" y="4930358"/>
            <a:ext cx="8834322" cy="441960"/>
          </a:xfrm>
          <a:prstGeom prst="rect">
            <a:avLst/>
          </a:prstGeom>
        </p:spPr>
        <p:txBody>
          <a:bodyPr lIns="0" tIns="0" rIns="0" bIns="0" rtlCol="0" anchor="t">
            <a:spAutoFit/>
          </a:bodyPr>
          <a:lstStyle/>
          <a:p>
            <a:pPr marL="0" lvl="0" indent="0" algn="l">
              <a:lnSpc>
                <a:spcPts val="3600"/>
              </a:lnSpc>
              <a:spcBef>
                <a:spcPct val="0"/>
              </a:spcBef>
            </a:pPr>
            <a:r>
              <a:rPr lang="en-US" sz="2400">
                <a:solidFill>
                  <a:srgbClr val="000000"/>
                </a:solidFill>
                <a:latin typeface="Cabin"/>
                <a:ea typeface="Cabin"/>
                <a:cs typeface="Cabin"/>
                <a:sym typeface="Cabin"/>
              </a:rPr>
              <a:t>Mô hình chức năng gồm 2 đối tượng chính là Cư dân và Chủ sở hữu</a:t>
            </a:r>
          </a:p>
        </p:txBody>
      </p:sp>
      <p:sp>
        <p:nvSpPr>
          <p:cNvPr id="6" name="TextBox 6"/>
          <p:cNvSpPr txBox="1"/>
          <p:nvPr/>
        </p:nvSpPr>
        <p:spPr>
          <a:xfrm>
            <a:off x="946828" y="1559494"/>
            <a:ext cx="5209148" cy="2111451"/>
          </a:xfrm>
          <a:prstGeom prst="rect">
            <a:avLst/>
          </a:prstGeom>
        </p:spPr>
        <p:txBody>
          <a:bodyPr lIns="0" tIns="0" rIns="0" bIns="0" rtlCol="0" anchor="t">
            <a:spAutoFit/>
          </a:bodyPr>
          <a:lstStyle/>
          <a:p>
            <a:pPr algn="l">
              <a:lnSpc>
                <a:spcPts val="8127"/>
              </a:lnSpc>
            </a:pPr>
            <a:r>
              <a:rPr lang="en-US" sz="8127">
                <a:solidFill>
                  <a:srgbClr val="F18403"/>
                </a:solidFill>
                <a:latin typeface="Cabin Bold"/>
                <a:ea typeface="Cabin Bold"/>
                <a:cs typeface="Cabin Bold"/>
                <a:sym typeface="Cabin Bold"/>
              </a:rPr>
              <a:t>Các bước thực hiện</a:t>
            </a:r>
          </a:p>
        </p:txBody>
      </p:sp>
      <p:sp>
        <p:nvSpPr>
          <p:cNvPr id="7" name="Freeform 7"/>
          <p:cNvSpPr/>
          <p:nvPr/>
        </p:nvSpPr>
        <p:spPr>
          <a:xfrm rot="-10800000">
            <a:off x="-7328675" y="3510366"/>
            <a:ext cx="15193912" cy="15193912"/>
          </a:xfrm>
          <a:custGeom>
            <a:avLst/>
            <a:gdLst/>
            <a:ahLst/>
            <a:cxnLst/>
            <a:rect l="l" t="t" r="r" b="b"/>
            <a:pathLst>
              <a:path w="15193912" h="15193912">
                <a:moveTo>
                  <a:pt x="0" y="0"/>
                </a:moveTo>
                <a:lnTo>
                  <a:pt x="15193913" y="0"/>
                </a:lnTo>
                <a:lnTo>
                  <a:pt x="15193913" y="15193912"/>
                </a:lnTo>
                <a:lnTo>
                  <a:pt x="0" y="15193912"/>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a:ln cap="sq">
            <a:noFill/>
            <a:prstDash val="solid"/>
            <a:miter/>
          </a:ln>
        </p:spPr>
      </p:sp>
      <p:sp>
        <p:nvSpPr>
          <p:cNvPr id="8" name="Freeform 8"/>
          <p:cNvSpPr/>
          <p:nvPr/>
        </p:nvSpPr>
        <p:spPr>
          <a:xfrm rot="2269526" flipH="1" flipV="1">
            <a:off x="1032036" y="3120466"/>
            <a:ext cx="5438580" cy="3273037"/>
          </a:xfrm>
          <a:custGeom>
            <a:avLst/>
            <a:gdLst/>
            <a:ahLst/>
            <a:cxnLst/>
            <a:rect l="l" t="t" r="r" b="b"/>
            <a:pathLst>
              <a:path w="5438580" h="3273037">
                <a:moveTo>
                  <a:pt x="5438580" y="3273037"/>
                </a:moveTo>
                <a:lnTo>
                  <a:pt x="0" y="3273037"/>
                </a:lnTo>
                <a:lnTo>
                  <a:pt x="0" y="0"/>
                </a:lnTo>
                <a:lnTo>
                  <a:pt x="5438580" y="0"/>
                </a:lnTo>
                <a:lnTo>
                  <a:pt x="5438580" y="3273037"/>
                </a:lnTo>
                <a:close/>
              </a:path>
            </a:pathLst>
          </a:custGeom>
          <a:blipFill>
            <a:blip r:embed="rId4">
              <a:alphaModFix amt="13000"/>
              <a:extLst>
                <a:ext uri="{96DAC541-7B7A-43D3-8B79-37D633B846F1}">
                  <asvg:svgBlip xmlns:asvg="http://schemas.microsoft.com/office/drawing/2016/SVG/main" r:embed="rId5"/>
                </a:ext>
              </a:extLst>
            </a:blip>
            <a:stretch>
              <a:fillRect/>
            </a:stretch>
          </a:blipFill>
          <a:ln cap="sq">
            <a:noFill/>
            <a:prstDash val="solid"/>
            <a:miter/>
          </a:ln>
        </p:spPr>
      </p:sp>
      <p:grpSp>
        <p:nvGrpSpPr>
          <p:cNvPr id="9" name="Group 9"/>
          <p:cNvGrpSpPr/>
          <p:nvPr/>
        </p:nvGrpSpPr>
        <p:grpSpPr>
          <a:xfrm>
            <a:off x="8051010" y="233323"/>
            <a:ext cx="6145741" cy="672261"/>
            <a:chOff x="0" y="0"/>
            <a:chExt cx="2882706" cy="315329"/>
          </a:xfrm>
        </p:grpSpPr>
        <p:sp>
          <p:nvSpPr>
            <p:cNvPr id="10" name="Freeform 10"/>
            <p:cNvSpPr/>
            <p:nvPr/>
          </p:nvSpPr>
          <p:spPr>
            <a:xfrm>
              <a:off x="0" y="0"/>
              <a:ext cx="2882706" cy="315329"/>
            </a:xfrm>
            <a:custGeom>
              <a:avLst/>
              <a:gdLst/>
              <a:ahLst/>
              <a:cxnLst/>
              <a:rect l="l" t="t" r="r" b="b"/>
              <a:pathLst>
                <a:path w="2882706" h="315329">
                  <a:moveTo>
                    <a:pt x="50389" y="0"/>
                  </a:moveTo>
                  <a:lnTo>
                    <a:pt x="2832317" y="0"/>
                  </a:lnTo>
                  <a:cubicBezTo>
                    <a:pt x="2860146" y="0"/>
                    <a:pt x="2882706" y="22560"/>
                    <a:pt x="2882706" y="50389"/>
                  </a:cubicBezTo>
                  <a:lnTo>
                    <a:pt x="2882706" y="264940"/>
                  </a:lnTo>
                  <a:cubicBezTo>
                    <a:pt x="2882706" y="278304"/>
                    <a:pt x="2877397" y="291121"/>
                    <a:pt x="2867947" y="300571"/>
                  </a:cubicBezTo>
                  <a:cubicBezTo>
                    <a:pt x="2858498" y="310020"/>
                    <a:pt x="2845681" y="315329"/>
                    <a:pt x="2832317" y="315329"/>
                  </a:cubicBezTo>
                  <a:lnTo>
                    <a:pt x="50389" y="315329"/>
                  </a:lnTo>
                  <a:cubicBezTo>
                    <a:pt x="37025" y="315329"/>
                    <a:pt x="24208" y="310020"/>
                    <a:pt x="14759" y="300571"/>
                  </a:cubicBezTo>
                  <a:cubicBezTo>
                    <a:pt x="5309" y="291121"/>
                    <a:pt x="0" y="278304"/>
                    <a:pt x="0" y="264940"/>
                  </a:cubicBezTo>
                  <a:lnTo>
                    <a:pt x="0" y="50389"/>
                  </a:lnTo>
                  <a:cubicBezTo>
                    <a:pt x="0" y="37025"/>
                    <a:pt x="5309" y="24208"/>
                    <a:pt x="14759" y="14759"/>
                  </a:cubicBezTo>
                  <a:cubicBezTo>
                    <a:pt x="24208" y="5309"/>
                    <a:pt x="37025" y="0"/>
                    <a:pt x="50389" y="0"/>
                  </a:cubicBezTo>
                  <a:close/>
                </a:path>
              </a:pathLst>
            </a:custGeom>
            <a:solidFill>
              <a:srgbClr val="315186"/>
            </a:solidFill>
          </p:spPr>
        </p:sp>
        <p:sp>
          <p:nvSpPr>
            <p:cNvPr id="11" name="TextBox 11"/>
            <p:cNvSpPr txBox="1"/>
            <p:nvPr/>
          </p:nvSpPr>
          <p:spPr>
            <a:xfrm>
              <a:off x="0" y="-28575"/>
              <a:ext cx="2882706" cy="343904"/>
            </a:xfrm>
            <a:prstGeom prst="rect">
              <a:avLst/>
            </a:prstGeom>
          </p:spPr>
          <p:txBody>
            <a:bodyPr lIns="45197" tIns="45197" rIns="45197" bIns="45197" rtlCol="0" anchor="ctr"/>
            <a:lstStyle/>
            <a:p>
              <a:pPr algn="ctr">
                <a:lnSpc>
                  <a:spcPts val="2799"/>
                </a:lnSpc>
              </a:pPr>
              <a:endParaRPr/>
            </a:p>
          </p:txBody>
        </p:sp>
      </p:grpSp>
      <p:sp>
        <p:nvSpPr>
          <p:cNvPr id="12" name="TextBox 12"/>
          <p:cNvSpPr txBox="1"/>
          <p:nvPr/>
        </p:nvSpPr>
        <p:spPr>
          <a:xfrm>
            <a:off x="8204946" y="347475"/>
            <a:ext cx="5672871" cy="396184"/>
          </a:xfrm>
          <a:prstGeom prst="rect">
            <a:avLst/>
          </a:prstGeom>
        </p:spPr>
        <p:txBody>
          <a:bodyPr lIns="0" tIns="0" rIns="0" bIns="0" rtlCol="0" anchor="t">
            <a:spAutoFit/>
          </a:bodyPr>
          <a:lstStyle/>
          <a:p>
            <a:pPr algn="ctr">
              <a:lnSpc>
                <a:spcPts val="3363"/>
              </a:lnSpc>
            </a:pPr>
            <a:r>
              <a:rPr lang="en-US" sz="2402">
                <a:solidFill>
                  <a:srgbClr val="FFFBEB"/>
                </a:solidFill>
                <a:latin typeface="Cabin Bold"/>
                <a:ea typeface="Cabin Bold"/>
                <a:cs typeface="Cabin Bold"/>
                <a:sym typeface="Cabin Bold"/>
              </a:rPr>
              <a:t>Tìm hiểu nhiệp vụ tính phí quản lí chung cư</a:t>
            </a:r>
          </a:p>
        </p:txBody>
      </p:sp>
      <p:grpSp>
        <p:nvGrpSpPr>
          <p:cNvPr id="13" name="Group 13"/>
          <p:cNvGrpSpPr/>
          <p:nvPr/>
        </p:nvGrpSpPr>
        <p:grpSpPr>
          <a:xfrm rot="5400000">
            <a:off x="11252009" y="-2030410"/>
            <a:ext cx="2130154" cy="9361177"/>
            <a:chOff x="0" y="0"/>
            <a:chExt cx="888963" cy="3906638"/>
          </a:xfrm>
        </p:grpSpPr>
        <p:sp>
          <p:nvSpPr>
            <p:cNvPr id="14" name="Freeform 14"/>
            <p:cNvSpPr/>
            <p:nvPr/>
          </p:nvSpPr>
          <p:spPr>
            <a:xfrm>
              <a:off x="0" y="0"/>
              <a:ext cx="888963" cy="3906638"/>
            </a:xfrm>
            <a:custGeom>
              <a:avLst/>
              <a:gdLst/>
              <a:ahLst/>
              <a:cxnLst/>
              <a:rect l="l" t="t" r="r" b="b"/>
              <a:pathLst>
                <a:path w="888963" h="3906638">
                  <a:moveTo>
                    <a:pt x="185357" y="0"/>
                  </a:moveTo>
                  <a:lnTo>
                    <a:pt x="703606" y="0"/>
                  </a:lnTo>
                  <a:cubicBezTo>
                    <a:pt x="805976" y="0"/>
                    <a:pt x="888963" y="82987"/>
                    <a:pt x="888963" y="185357"/>
                  </a:cubicBezTo>
                  <a:lnTo>
                    <a:pt x="888963" y="3721281"/>
                  </a:lnTo>
                  <a:cubicBezTo>
                    <a:pt x="888963" y="3823651"/>
                    <a:pt x="805976" y="3906638"/>
                    <a:pt x="703606" y="3906638"/>
                  </a:cubicBezTo>
                  <a:lnTo>
                    <a:pt x="185357" y="3906638"/>
                  </a:lnTo>
                  <a:cubicBezTo>
                    <a:pt x="82987" y="3906638"/>
                    <a:pt x="0" y="3823651"/>
                    <a:pt x="0" y="3721281"/>
                  </a:cubicBezTo>
                  <a:lnTo>
                    <a:pt x="0" y="185357"/>
                  </a:lnTo>
                  <a:cubicBezTo>
                    <a:pt x="0" y="82987"/>
                    <a:pt x="82987" y="0"/>
                    <a:pt x="185357" y="0"/>
                  </a:cubicBezTo>
                  <a:close/>
                </a:path>
              </a:pathLst>
            </a:custGeom>
            <a:solidFill>
              <a:srgbClr val="FFB001"/>
            </a:solidFill>
            <a:ln w="38100" cap="rnd">
              <a:solidFill>
                <a:srgbClr val="FFB001"/>
              </a:solidFill>
              <a:prstDash val="solid"/>
              <a:round/>
            </a:ln>
          </p:spPr>
        </p:sp>
        <p:sp>
          <p:nvSpPr>
            <p:cNvPr id="15" name="TextBox 15"/>
            <p:cNvSpPr txBox="1"/>
            <p:nvPr/>
          </p:nvSpPr>
          <p:spPr>
            <a:xfrm>
              <a:off x="0" y="-38100"/>
              <a:ext cx="888963" cy="394473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6" name="TextBox 16"/>
          <p:cNvSpPr txBox="1"/>
          <p:nvPr/>
        </p:nvSpPr>
        <p:spPr>
          <a:xfrm>
            <a:off x="8163352" y="2035045"/>
            <a:ext cx="5850494" cy="1813560"/>
          </a:xfrm>
          <a:prstGeom prst="rect">
            <a:avLst/>
          </a:prstGeom>
        </p:spPr>
        <p:txBody>
          <a:bodyPr lIns="0" tIns="0" rIns="0" bIns="0" rtlCol="0" anchor="t">
            <a:spAutoFit/>
          </a:bodyPr>
          <a:lstStyle/>
          <a:p>
            <a:pPr algn="l">
              <a:lnSpc>
                <a:spcPts val="3600"/>
              </a:lnSpc>
            </a:pPr>
            <a:r>
              <a:rPr lang="en-US" sz="2400">
                <a:solidFill>
                  <a:srgbClr val="F8F8F8"/>
                </a:solidFill>
                <a:latin typeface="Cabin"/>
                <a:ea typeface="Cabin"/>
                <a:cs typeface="Cabin"/>
                <a:sym typeface="Cabin"/>
              </a:rPr>
              <a:t>Ngôn ngữ java: Access Modifiders, OOP, </a:t>
            </a:r>
          </a:p>
          <a:p>
            <a:pPr algn="l">
              <a:lnSpc>
                <a:spcPts val="3600"/>
              </a:lnSpc>
            </a:pPr>
            <a:r>
              <a:rPr lang="en-US" sz="2400">
                <a:solidFill>
                  <a:srgbClr val="F8F8F8"/>
                </a:solidFill>
                <a:latin typeface="Cabin"/>
                <a:ea typeface="Cabin"/>
                <a:cs typeface="Cabin"/>
                <a:sym typeface="Cabin"/>
              </a:rPr>
              <a:t>Cơ sở dữ liệu: SQL Server</a:t>
            </a:r>
          </a:p>
          <a:p>
            <a:pPr algn="l">
              <a:lnSpc>
                <a:spcPts val="3600"/>
              </a:lnSpc>
            </a:pPr>
            <a:r>
              <a:rPr lang="en-US" sz="2400">
                <a:solidFill>
                  <a:srgbClr val="F8F8F8"/>
                </a:solidFill>
                <a:latin typeface="Cabin"/>
                <a:ea typeface="Cabin"/>
                <a:cs typeface="Cabin"/>
                <a:sym typeface="Cabin"/>
              </a:rPr>
              <a:t>Spring MVC - Spring Boot: </a:t>
            </a:r>
          </a:p>
          <a:p>
            <a:pPr marL="0" lvl="0" indent="0" algn="l">
              <a:lnSpc>
                <a:spcPts val="3600"/>
              </a:lnSpc>
              <a:spcBef>
                <a:spcPct val="0"/>
              </a:spcBef>
            </a:pPr>
            <a:endParaRPr lang="en-US" sz="2400">
              <a:solidFill>
                <a:srgbClr val="F8F8F8"/>
              </a:solidFill>
              <a:latin typeface="Cabin"/>
              <a:ea typeface="Cabin"/>
              <a:cs typeface="Cabin"/>
              <a:sym typeface="Cabin"/>
            </a:endParaRPr>
          </a:p>
        </p:txBody>
      </p:sp>
      <p:grpSp>
        <p:nvGrpSpPr>
          <p:cNvPr id="17" name="Group 17"/>
          <p:cNvGrpSpPr/>
          <p:nvPr/>
        </p:nvGrpSpPr>
        <p:grpSpPr>
          <a:xfrm>
            <a:off x="8195699" y="1229434"/>
            <a:ext cx="5196403" cy="815136"/>
            <a:chOff x="0" y="0"/>
            <a:chExt cx="2437412" cy="382346"/>
          </a:xfrm>
        </p:grpSpPr>
        <p:sp>
          <p:nvSpPr>
            <p:cNvPr id="18" name="Freeform 18"/>
            <p:cNvSpPr/>
            <p:nvPr/>
          </p:nvSpPr>
          <p:spPr>
            <a:xfrm>
              <a:off x="0" y="0"/>
              <a:ext cx="2437412" cy="382346"/>
            </a:xfrm>
            <a:custGeom>
              <a:avLst/>
              <a:gdLst/>
              <a:ahLst/>
              <a:cxnLst/>
              <a:rect l="l" t="t" r="r" b="b"/>
              <a:pathLst>
                <a:path w="2437412" h="382346">
                  <a:moveTo>
                    <a:pt x="59594" y="0"/>
                  </a:moveTo>
                  <a:lnTo>
                    <a:pt x="2377817" y="0"/>
                  </a:lnTo>
                  <a:cubicBezTo>
                    <a:pt x="2410730" y="0"/>
                    <a:pt x="2437412" y="26681"/>
                    <a:pt x="2437412" y="59594"/>
                  </a:cubicBezTo>
                  <a:lnTo>
                    <a:pt x="2437412" y="322751"/>
                  </a:lnTo>
                  <a:cubicBezTo>
                    <a:pt x="2437412" y="355664"/>
                    <a:pt x="2410730" y="382346"/>
                    <a:pt x="2377817" y="382346"/>
                  </a:cubicBezTo>
                  <a:lnTo>
                    <a:pt x="59594" y="382346"/>
                  </a:lnTo>
                  <a:cubicBezTo>
                    <a:pt x="26681" y="382346"/>
                    <a:pt x="0" y="355664"/>
                    <a:pt x="0" y="322751"/>
                  </a:cubicBezTo>
                  <a:lnTo>
                    <a:pt x="0" y="59594"/>
                  </a:lnTo>
                  <a:cubicBezTo>
                    <a:pt x="0" y="26681"/>
                    <a:pt x="26681" y="0"/>
                    <a:pt x="59594" y="0"/>
                  </a:cubicBezTo>
                  <a:close/>
                </a:path>
              </a:pathLst>
            </a:custGeom>
            <a:solidFill>
              <a:srgbClr val="FFB001"/>
            </a:solidFill>
          </p:spPr>
        </p:sp>
        <p:sp>
          <p:nvSpPr>
            <p:cNvPr id="19" name="TextBox 19"/>
            <p:cNvSpPr txBox="1"/>
            <p:nvPr/>
          </p:nvSpPr>
          <p:spPr>
            <a:xfrm>
              <a:off x="0" y="-28575"/>
              <a:ext cx="2437412" cy="410921"/>
            </a:xfrm>
            <a:prstGeom prst="rect">
              <a:avLst/>
            </a:prstGeom>
          </p:spPr>
          <p:txBody>
            <a:bodyPr lIns="45197" tIns="45197" rIns="45197" bIns="45197" rtlCol="0" anchor="ctr"/>
            <a:lstStyle/>
            <a:p>
              <a:pPr algn="ctr">
                <a:lnSpc>
                  <a:spcPts val="2799"/>
                </a:lnSpc>
              </a:pPr>
              <a:endParaRPr/>
            </a:p>
          </p:txBody>
        </p:sp>
      </p:grpSp>
      <p:sp>
        <p:nvSpPr>
          <p:cNvPr id="20" name="TextBox 20"/>
          <p:cNvSpPr txBox="1"/>
          <p:nvPr/>
        </p:nvSpPr>
        <p:spPr>
          <a:xfrm>
            <a:off x="7636498" y="1372478"/>
            <a:ext cx="5035279" cy="481423"/>
          </a:xfrm>
          <a:prstGeom prst="rect">
            <a:avLst/>
          </a:prstGeom>
        </p:spPr>
        <p:txBody>
          <a:bodyPr lIns="0" tIns="0" rIns="0" bIns="0" rtlCol="0" anchor="t">
            <a:spAutoFit/>
          </a:bodyPr>
          <a:lstStyle/>
          <a:p>
            <a:pPr algn="ctr">
              <a:lnSpc>
                <a:spcPts val="4074"/>
              </a:lnSpc>
            </a:pPr>
            <a:r>
              <a:rPr lang="en-US" sz="2910">
                <a:solidFill>
                  <a:srgbClr val="FFFBEB"/>
                </a:solidFill>
                <a:latin typeface="Cabin Bold"/>
                <a:ea typeface="Cabin Bold"/>
                <a:cs typeface="Cabin Bold"/>
                <a:sym typeface="Cabin Bold"/>
              </a:rPr>
              <a:t>Tìm hiểu lí thuyết</a:t>
            </a:r>
          </a:p>
        </p:txBody>
      </p:sp>
      <p:grpSp>
        <p:nvGrpSpPr>
          <p:cNvPr id="21" name="Group 21"/>
          <p:cNvGrpSpPr/>
          <p:nvPr/>
        </p:nvGrpSpPr>
        <p:grpSpPr>
          <a:xfrm>
            <a:off x="8204946" y="4172455"/>
            <a:ext cx="5187157" cy="672178"/>
            <a:chOff x="0" y="0"/>
            <a:chExt cx="2433075" cy="315290"/>
          </a:xfrm>
        </p:grpSpPr>
        <p:sp>
          <p:nvSpPr>
            <p:cNvPr id="22" name="Freeform 22"/>
            <p:cNvSpPr/>
            <p:nvPr/>
          </p:nvSpPr>
          <p:spPr>
            <a:xfrm>
              <a:off x="0" y="0"/>
              <a:ext cx="2433075" cy="315290"/>
            </a:xfrm>
            <a:custGeom>
              <a:avLst/>
              <a:gdLst/>
              <a:ahLst/>
              <a:cxnLst/>
              <a:rect l="l" t="t" r="r" b="b"/>
              <a:pathLst>
                <a:path w="2433075" h="315290">
                  <a:moveTo>
                    <a:pt x="59701" y="0"/>
                  </a:moveTo>
                  <a:lnTo>
                    <a:pt x="2373374" y="0"/>
                  </a:lnTo>
                  <a:cubicBezTo>
                    <a:pt x="2406346" y="0"/>
                    <a:pt x="2433075" y="26729"/>
                    <a:pt x="2433075" y="59701"/>
                  </a:cubicBezTo>
                  <a:lnTo>
                    <a:pt x="2433075" y="255590"/>
                  </a:lnTo>
                  <a:cubicBezTo>
                    <a:pt x="2433075" y="288561"/>
                    <a:pt x="2406346" y="315290"/>
                    <a:pt x="2373374" y="315290"/>
                  </a:cubicBezTo>
                  <a:lnTo>
                    <a:pt x="59701" y="315290"/>
                  </a:lnTo>
                  <a:cubicBezTo>
                    <a:pt x="26729" y="315290"/>
                    <a:pt x="0" y="288561"/>
                    <a:pt x="0" y="255590"/>
                  </a:cubicBezTo>
                  <a:lnTo>
                    <a:pt x="0" y="59701"/>
                  </a:lnTo>
                  <a:cubicBezTo>
                    <a:pt x="0" y="26729"/>
                    <a:pt x="26729" y="0"/>
                    <a:pt x="59701" y="0"/>
                  </a:cubicBezTo>
                  <a:close/>
                </a:path>
              </a:pathLst>
            </a:custGeom>
            <a:solidFill>
              <a:srgbClr val="315186"/>
            </a:solidFill>
          </p:spPr>
        </p:sp>
        <p:sp>
          <p:nvSpPr>
            <p:cNvPr id="23" name="TextBox 23"/>
            <p:cNvSpPr txBox="1"/>
            <p:nvPr/>
          </p:nvSpPr>
          <p:spPr>
            <a:xfrm>
              <a:off x="0" y="-28575"/>
              <a:ext cx="2433075" cy="343865"/>
            </a:xfrm>
            <a:prstGeom prst="rect">
              <a:avLst/>
            </a:prstGeom>
          </p:spPr>
          <p:txBody>
            <a:bodyPr lIns="45197" tIns="45197" rIns="45197" bIns="45197" rtlCol="0" anchor="ctr"/>
            <a:lstStyle/>
            <a:p>
              <a:pPr algn="ctr">
                <a:lnSpc>
                  <a:spcPts val="2799"/>
                </a:lnSpc>
              </a:pPr>
              <a:endParaRPr/>
            </a:p>
          </p:txBody>
        </p:sp>
      </p:grpSp>
      <p:sp>
        <p:nvSpPr>
          <p:cNvPr id="24" name="TextBox 24"/>
          <p:cNvSpPr txBox="1"/>
          <p:nvPr/>
        </p:nvSpPr>
        <p:spPr>
          <a:xfrm>
            <a:off x="8163352" y="4264846"/>
            <a:ext cx="5228750" cy="405764"/>
          </a:xfrm>
          <a:prstGeom prst="rect">
            <a:avLst/>
          </a:prstGeom>
        </p:spPr>
        <p:txBody>
          <a:bodyPr lIns="0" tIns="0" rIns="0" bIns="0" rtlCol="0" anchor="t">
            <a:spAutoFit/>
          </a:bodyPr>
          <a:lstStyle/>
          <a:p>
            <a:pPr algn="ctr">
              <a:lnSpc>
                <a:spcPts val="3360"/>
              </a:lnSpc>
            </a:pPr>
            <a:r>
              <a:rPr lang="en-US" sz="2400">
                <a:solidFill>
                  <a:srgbClr val="FFFBEB"/>
                </a:solidFill>
                <a:latin typeface="Cabin Bold"/>
                <a:ea typeface="Cabin Bold"/>
                <a:cs typeface="Cabin Bold"/>
                <a:sym typeface="Cabin Bold"/>
              </a:rPr>
              <a:t>Phân tích thiết kế quy trình tính phí</a:t>
            </a:r>
          </a:p>
        </p:txBody>
      </p:sp>
      <p:grpSp>
        <p:nvGrpSpPr>
          <p:cNvPr id="25" name="Group 25"/>
          <p:cNvGrpSpPr/>
          <p:nvPr/>
        </p:nvGrpSpPr>
        <p:grpSpPr>
          <a:xfrm rot="5400000">
            <a:off x="11364781" y="4300204"/>
            <a:ext cx="1904610" cy="9361177"/>
            <a:chOff x="0" y="0"/>
            <a:chExt cx="794838" cy="3906638"/>
          </a:xfrm>
        </p:grpSpPr>
        <p:sp>
          <p:nvSpPr>
            <p:cNvPr id="26" name="Freeform 26"/>
            <p:cNvSpPr/>
            <p:nvPr/>
          </p:nvSpPr>
          <p:spPr>
            <a:xfrm>
              <a:off x="0" y="0"/>
              <a:ext cx="794838" cy="3906638"/>
            </a:xfrm>
            <a:custGeom>
              <a:avLst/>
              <a:gdLst/>
              <a:ahLst/>
              <a:cxnLst/>
              <a:rect l="l" t="t" r="r" b="b"/>
              <a:pathLst>
                <a:path w="794838" h="3906638">
                  <a:moveTo>
                    <a:pt x="207306" y="0"/>
                  </a:moveTo>
                  <a:lnTo>
                    <a:pt x="587532" y="0"/>
                  </a:lnTo>
                  <a:cubicBezTo>
                    <a:pt x="642513" y="0"/>
                    <a:pt x="695242" y="21841"/>
                    <a:pt x="734119" y="60719"/>
                  </a:cubicBezTo>
                  <a:cubicBezTo>
                    <a:pt x="772997" y="99596"/>
                    <a:pt x="794838" y="152325"/>
                    <a:pt x="794838" y="207306"/>
                  </a:cubicBezTo>
                  <a:lnTo>
                    <a:pt x="794838" y="3699332"/>
                  </a:lnTo>
                  <a:cubicBezTo>
                    <a:pt x="794838" y="3754313"/>
                    <a:pt x="772997" y="3807042"/>
                    <a:pt x="734119" y="3845919"/>
                  </a:cubicBezTo>
                  <a:cubicBezTo>
                    <a:pt x="695242" y="3884797"/>
                    <a:pt x="642513" y="3906638"/>
                    <a:pt x="587532" y="3906638"/>
                  </a:cubicBezTo>
                  <a:lnTo>
                    <a:pt x="207306" y="3906638"/>
                  </a:lnTo>
                  <a:cubicBezTo>
                    <a:pt x="92814" y="3906638"/>
                    <a:pt x="0" y="3813824"/>
                    <a:pt x="0" y="3699332"/>
                  </a:cubicBezTo>
                  <a:lnTo>
                    <a:pt x="0" y="207306"/>
                  </a:lnTo>
                  <a:cubicBezTo>
                    <a:pt x="0" y="152325"/>
                    <a:pt x="21841" y="99596"/>
                    <a:pt x="60719" y="60719"/>
                  </a:cubicBezTo>
                  <a:cubicBezTo>
                    <a:pt x="99596" y="21841"/>
                    <a:pt x="152325" y="0"/>
                    <a:pt x="207306" y="0"/>
                  </a:cubicBezTo>
                  <a:close/>
                </a:path>
              </a:pathLst>
            </a:custGeom>
            <a:solidFill>
              <a:srgbClr val="000000">
                <a:alpha val="0"/>
              </a:srgbClr>
            </a:solidFill>
            <a:ln w="38100" cap="rnd">
              <a:solidFill>
                <a:srgbClr val="315186"/>
              </a:solidFill>
              <a:prstDash val="solid"/>
              <a:round/>
            </a:ln>
          </p:spPr>
        </p:sp>
        <p:sp>
          <p:nvSpPr>
            <p:cNvPr id="27" name="TextBox 27"/>
            <p:cNvSpPr txBox="1"/>
            <p:nvPr/>
          </p:nvSpPr>
          <p:spPr>
            <a:xfrm>
              <a:off x="0" y="-38100"/>
              <a:ext cx="794838" cy="394473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8" name="TextBox 28"/>
          <p:cNvSpPr txBox="1"/>
          <p:nvPr/>
        </p:nvSpPr>
        <p:spPr>
          <a:xfrm>
            <a:off x="8278306" y="8510166"/>
            <a:ext cx="7319656" cy="899160"/>
          </a:xfrm>
          <a:prstGeom prst="rect">
            <a:avLst/>
          </a:prstGeom>
        </p:spPr>
        <p:txBody>
          <a:bodyPr lIns="0" tIns="0" rIns="0" bIns="0" rtlCol="0" anchor="t">
            <a:spAutoFit/>
          </a:bodyPr>
          <a:lstStyle/>
          <a:p>
            <a:pPr algn="l">
              <a:lnSpc>
                <a:spcPts val="3600"/>
              </a:lnSpc>
            </a:pPr>
            <a:r>
              <a:rPr lang="en-US" sz="2400">
                <a:solidFill>
                  <a:srgbClr val="000000"/>
                </a:solidFill>
                <a:latin typeface="Cabin"/>
                <a:ea typeface="Cabin"/>
                <a:cs typeface="Cabin"/>
                <a:sym typeface="Cabin"/>
              </a:rPr>
              <a:t>Xây dựng:</a:t>
            </a:r>
          </a:p>
          <a:p>
            <a:pPr marL="0" lvl="0" indent="0" algn="l">
              <a:lnSpc>
                <a:spcPts val="3600"/>
              </a:lnSpc>
              <a:spcBef>
                <a:spcPct val="0"/>
              </a:spcBef>
            </a:pPr>
            <a:r>
              <a:rPr lang="en-US" sz="2400">
                <a:solidFill>
                  <a:srgbClr val="000000"/>
                </a:solidFill>
                <a:latin typeface="Cabin"/>
                <a:ea typeface="Cabin"/>
                <a:cs typeface="Cabin"/>
                <a:sym typeface="Cabin"/>
              </a:rPr>
              <a:t>Kiểm định:</a:t>
            </a:r>
          </a:p>
        </p:txBody>
      </p:sp>
      <p:grpSp>
        <p:nvGrpSpPr>
          <p:cNvPr id="29" name="Group 29"/>
          <p:cNvGrpSpPr/>
          <p:nvPr/>
        </p:nvGrpSpPr>
        <p:grpSpPr>
          <a:xfrm>
            <a:off x="8319899" y="7752262"/>
            <a:ext cx="5199428" cy="672178"/>
            <a:chOff x="0" y="0"/>
            <a:chExt cx="2438831" cy="315290"/>
          </a:xfrm>
        </p:grpSpPr>
        <p:sp>
          <p:nvSpPr>
            <p:cNvPr id="30" name="Freeform 30"/>
            <p:cNvSpPr/>
            <p:nvPr/>
          </p:nvSpPr>
          <p:spPr>
            <a:xfrm>
              <a:off x="0" y="0"/>
              <a:ext cx="2438831" cy="315290"/>
            </a:xfrm>
            <a:custGeom>
              <a:avLst/>
              <a:gdLst/>
              <a:ahLst/>
              <a:cxnLst/>
              <a:rect l="l" t="t" r="r" b="b"/>
              <a:pathLst>
                <a:path w="2438831" h="315290">
                  <a:moveTo>
                    <a:pt x="59560" y="0"/>
                  </a:moveTo>
                  <a:lnTo>
                    <a:pt x="2379271" y="0"/>
                  </a:lnTo>
                  <a:cubicBezTo>
                    <a:pt x="2395067" y="0"/>
                    <a:pt x="2410216" y="6275"/>
                    <a:pt x="2421386" y="17445"/>
                  </a:cubicBezTo>
                  <a:cubicBezTo>
                    <a:pt x="2432556" y="28614"/>
                    <a:pt x="2438831" y="43764"/>
                    <a:pt x="2438831" y="59560"/>
                  </a:cubicBezTo>
                  <a:lnTo>
                    <a:pt x="2438831" y="255731"/>
                  </a:lnTo>
                  <a:cubicBezTo>
                    <a:pt x="2438831" y="271527"/>
                    <a:pt x="2432556" y="286676"/>
                    <a:pt x="2421386" y="297846"/>
                  </a:cubicBezTo>
                  <a:cubicBezTo>
                    <a:pt x="2410216" y="309015"/>
                    <a:pt x="2395067" y="315290"/>
                    <a:pt x="2379271" y="315290"/>
                  </a:cubicBezTo>
                  <a:lnTo>
                    <a:pt x="59560" y="315290"/>
                  </a:lnTo>
                  <a:cubicBezTo>
                    <a:pt x="43764" y="315290"/>
                    <a:pt x="28614" y="309015"/>
                    <a:pt x="17445" y="297846"/>
                  </a:cubicBezTo>
                  <a:cubicBezTo>
                    <a:pt x="6275" y="286676"/>
                    <a:pt x="0" y="271527"/>
                    <a:pt x="0" y="255731"/>
                  </a:cubicBezTo>
                  <a:lnTo>
                    <a:pt x="0" y="59560"/>
                  </a:lnTo>
                  <a:cubicBezTo>
                    <a:pt x="0" y="43764"/>
                    <a:pt x="6275" y="28614"/>
                    <a:pt x="17445" y="17445"/>
                  </a:cubicBezTo>
                  <a:cubicBezTo>
                    <a:pt x="28614" y="6275"/>
                    <a:pt x="43764" y="0"/>
                    <a:pt x="59560" y="0"/>
                  </a:cubicBezTo>
                  <a:close/>
                </a:path>
              </a:pathLst>
            </a:custGeom>
            <a:solidFill>
              <a:srgbClr val="213A63"/>
            </a:solidFill>
          </p:spPr>
        </p:sp>
        <p:sp>
          <p:nvSpPr>
            <p:cNvPr id="31" name="TextBox 31"/>
            <p:cNvSpPr txBox="1"/>
            <p:nvPr/>
          </p:nvSpPr>
          <p:spPr>
            <a:xfrm>
              <a:off x="0" y="-28575"/>
              <a:ext cx="2438831" cy="343865"/>
            </a:xfrm>
            <a:prstGeom prst="rect">
              <a:avLst/>
            </a:prstGeom>
          </p:spPr>
          <p:txBody>
            <a:bodyPr lIns="45197" tIns="45197" rIns="45197" bIns="45197" rtlCol="0" anchor="ctr"/>
            <a:lstStyle/>
            <a:p>
              <a:pPr algn="ctr">
                <a:lnSpc>
                  <a:spcPts val="2799"/>
                </a:lnSpc>
              </a:pPr>
              <a:endParaRPr/>
            </a:p>
          </p:txBody>
        </p:sp>
      </p:grpSp>
      <p:sp>
        <p:nvSpPr>
          <p:cNvPr id="32" name="TextBox 32"/>
          <p:cNvSpPr txBox="1"/>
          <p:nvPr/>
        </p:nvSpPr>
        <p:spPr>
          <a:xfrm>
            <a:off x="8046213" y="7828462"/>
            <a:ext cx="5113797" cy="405764"/>
          </a:xfrm>
          <a:prstGeom prst="rect">
            <a:avLst/>
          </a:prstGeom>
        </p:spPr>
        <p:txBody>
          <a:bodyPr lIns="0" tIns="0" rIns="0" bIns="0" rtlCol="0" anchor="t">
            <a:spAutoFit/>
          </a:bodyPr>
          <a:lstStyle/>
          <a:p>
            <a:pPr algn="ctr">
              <a:lnSpc>
                <a:spcPts val="3360"/>
              </a:lnSpc>
            </a:pPr>
            <a:r>
              <a:rPr lang="en-US" sz="2400">
                <a:solidFill>
                  <a:srgbClr val="FFFBEB"/>
                </a:solidFill>
                <a:latin typeface="Cabin Bold"/>
                <a:ea typeface="Cabin Bold"/>
                <a:cs typeface="Cabin Bold"/>
                <a:sym typeface="Cabin Bold"/>
              </a:rPr>
              <a:t>Xây dựng website</a:t>
            </a:r>
          </a:p>
        </p:txBody>
      </p:sp>
      <p:sp>
        <p:nvSpPr>
          <p:cNvPr id="33" name="Freeform 33"/>
          <p:cNvSpPr/>
          <p:nvPr/>
        </p:nvSpPr>
        <p:spPr>
          <a:xfrm>
            <a:off x="13653826" y="9814091"/>
            <a:ext cx="360020" cy="170191"/>
          </a:xfrm>
          <a:custGeom>
            <a:avLst/>
            <a:gdLst/>
            <a:ahLst/>
            <a:cxnLst/>
            <a:rect l="l" t="t" r="r" b="b"/>
            <a:pathLst>
              <a:path w="360020" h="170191">
                <a:moveTo>
                  <a:pt x="0" y="0"/>
                </a:moveTo>
                <a:lnTo>
                  <a:pt x="360020" y="0"/>
                </a:lnTo>
                <a:lnTo>
                  <a:pt x="360020" y="170191"/>
                </a:lnTo>
                <a:lnTo>
                  <a:pt x="0" y="1701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TextBox 34"/>
          <p:cNvSpPr txBox="1"/>
          <p:nvPr/>
        </p:nvSpPr>
        <p:spPr>
          <a:xfrm>
            <a:off x="14196751" y="9736364"/>
            <a:ext cx="3709334" cy="280616"/>
          </a:xfrm>
          <a:prstGeom prst="rect">
            <a:avLst/>
          </a:prstGeom>
        </p:spPr>
        <p:txBody>
          <a:bodyPr lIns="0" tIns="0" rIns="0" bIns="0" rtlCol="0" anchor="t">
            <a:spAutoFit/>
          </a:bodyPr>
          <a:lstStyle/>
          <a:p>
            <a:pPr algn="l">
              <a:lnSpc>
                <a:spcPts val="2380"/>
              </a:lnSpc>
            </a:pPr>
            <a:r>
              <a:rPr lang="en-US" sz="1700" u="sng">
                <a:solidFill>
                  <a:srgbClr val="000000"/>
                </a:solidFill>
                <a:latin typeface="Cabin Bold"/>
                <a:ea typeface="Cabin Bold"/>
                <a:cs typeface="Cabin Bold"/>
                <a:sym typeface="Cabin Bold"/>
                <a:hlinkClick r:id="rId8" action="ppaction://hlinksldjump"/>
              </a:rPr>
              <a:t>QUAY LẠI TRANG CHƯƠNG TRÌNH</a:t>
            </a:r>
          </a:p>
        </p:txBody>
      </p:sp>
      <p:grpSp>
        <p:nvGrpSpPr>
          <p:cNvPr id="35" name="Group 35"/>
          <p:cNvGrpSpPr/>
          <p:nvPr/>
        </p:nvGrpSpPr>
        <p:grpSpPr>
          <a:xfrm rot="5400000">
            <a:off x="11779006" y="2200219"/>
            <a:ext cx="1076160" cy="9361177"/>
            <a:chOff x="0" y="0"/>
            <a:chExt cx="449107" cy="3906638"/>
          </a:xfrm>
        </p:grpSpPr>
        <p:sp>
          <p:nvSpPr>
            <p:cNvPr id="36" name="Freeform 36"/>
            <p:cNvSpPr/>
            <p:nvPr/>
          </p:nvSpPr>
          <p:spPr>
            <a:xfrm>
              <a:off x="0" y="0"/>
              <a:ext cx="449107" cy="3906638"/>
            </a:xfrm>
            <a:custGeom>
              <a:avLst/>
              <a:gdLst/>
              <a:ahLst/>
              <a:cxnLst/>
              <a:rect l="l" t="t" r="r" b="b"/>
              <a:pathLst>
                <a:path w="449107" h="3906638">
                  <a:moveTo>
                    <a:pt x="224553" y="0"/>
                  </a:moveTo>
                  <a:lnTo>
                    <a:pt x="224553" y="0"/>
                  </a:lnTo>
                  <a:cubicBezTo>
                    <a:pt x="348571" y="0"/>
                    <a:pt x="449107" y="100536"/>
                    <a:pt x="449107" y="224553"/>
                  </a:cubicBezTo>
                  <a:lnTo>
                    <a:pt x="449107" y="3682085"/>
                  </a:lnTo>
                  <a:cubicBezTo>
                    <a:pt x="449107" y="3741640"/>
                    <a:pt x="425448" y="3798756"/>
                    <a:pt x="383336" y="3840868"/>
                  </a:cubicBezTo>
                  <a:cubicBezTo>
                    <a:pt x="341225" y="3882980"/>
                    <a:pt x="284109" y="3906638"/>
                    <a:pt x="224553" y="3906638"/>
                  </a:cubicBezTo>
                  <a:lnTo>
                    <a:pt x="224553" y="3906638"/>
                  </a:lnTo>
                  <a:cubicBezTo>
                    <a:pt x="100536" y="3906638"/>
                    <a:pt x="0" y="3806102"/>
                    <a:pt x="0" y="3682085"/>
                  </a:cubicBezTo>
                  <a:lnTo>
                    <a:pt x="0" y="224553"/>
                  </a:lnTo>
                  <a:cubicBezTo>
                    <a:pt x="0" y="164998"/>
                    <a:pt x="23658" y="107882"/>
                    <a:pt x="65770" y="65770"/>
                  </a:cubicBezTo>
                  <a:cubicBezTo>
                    <a:pt x="107882" y="23658"/>
                    <a:pt x="164998" y="0"/>
                    <a:pt x="224553" y="0"/>
                  </a:cubicBezTo>
                  <a:close/>
                </a:path>
              </a:pathLst>
            </a:custGeom>
            <a:solidFill>
              <a:srgbClr val="000000">
                <a:alpha val="0"/>
              </a:srgbClr>
            </a:solidFill>
            <a:ln w="38100" cap="rnd">
              <a:solidFill>
                <a:srgbClr val="315186"/>
              </a:solidFill>
              <a:prstDash val="solid"/>
              <a:round/>
            </a:ln>
          </p:spPr>
        </p:sp>
        <p:sp>
          <p:nvSpPr>
            <p:cNvPr id="37" name="TextBox 37"/>
            <p:cNvSpPr txBox="1"/>
            <p:nvPr/>
          </p:nvSpPr>
          <p:spPr>
            <a:xfrm>
              <a:off x="0" y="-38100"/>
              <a:ext cx="449107" cy="394473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8" name="TextBox 38"/>
          <p:cNvSpPr txBox="1"/>
          <p:nvPr/>
        </p:nvSpPr>
        <p:spPr>
          <a:xfrm>
            <a:off x="8163352" y="6696372"/>
            <a:ext cx="6595151" cy="441960"/>
          </a:xfrm>
          <a:prstGeom prst="rect">
            <a:avLst/>
          </a:prstGeom>
        </p:spPr>
        <p:txBody>
          <a:bodyPr lIns="0" tIns="0" rIns="0" bIns="0" rtlCol="0" anchor="t">
            <a:spAutoFit/>
          </a:bodyPr>
          <a:lstStyle/>
          <a:p>
            <a:pPr marL="0" lvl="0" indent="0" algn="l">
              <a:lnSpc>
                <a:spcPts val="3600"/>
              </a:lnSpc>
              <a:spcBef>
                <a:spcPct val="0"/>
              </a:spcBef>
            </a:pPr>
            <a:r>
              <a:rPr lang="en-US" sz="2400">
                <a:solidFill>
                  <a:srgbClr val="000000"/>
                </a:solidFill>
                <a:latin typeface="Cabin"/>
                <a:ea typeface="Cabin"/>
                <a:cs typeface="Cabin"/>
                <a:sym typeface="Cabin"/>
              </a:rPr>
              <a:t>Thiết kế cơ sở dữ liệu trên SQL Server</a:t>
            </a:r>
          </a:p>
        </p:txBody>
      </p:sp>
      <p:grpSp>
        <p:nvGrpSpPr>
          <p:cNvPr id="39" name="Group 39"/>
          <p:cNvGrpSpPr/>
          <p:nvPr/>
        </p:nvGrpSpPr>
        <p:grpSpPr>
          <a:xfrm>
            <a:off x="8201567" y="6035355"/>
            <a:ext cx="5190535" cy="672261"/>
            <a:chOff x="0" y="0"/>
            <a:chExt cx="2434660" cy="315329"/>
          </a:xfrm>
        </p:grpSpPr>
        <p:sp>
          <p:nvSpPr>
            <p:cNvPr id="40" name="Freeform 40"/>
            <p:cNvSpPr/>
            <p:nvPr/>
          </p:nvSpPr>
          <p:spPr>
            <a:xfrm>
              <a:off x="0" y="0"/>
              <a:ext cx="2434660" cy="315329"/>
            </a:xfrm>
            <a:custGeom>
              <a:avLst/>
              <a:gdLst/>
              <a:ahLst/>
              <a:cxnLst/>
              <a:rect l="l" t="t" r="r" b="b"/>
              <a:pathLst>
                <a:path w="2434660" h="315329">
                  <a:moveTo>
                    <a:pt x="59662" y="0"/>
                  </a:moveTo>
                  <a:lnTo>
                    <a:pt x="2374998" y="0"/>
                  </a:lnTo>
                  <a:cubicBezTo>
                    <a:pt x="2407948" y="0"/>
                    <a:pt x="2434660" y="26712"/>
                    <a:pt x="2434660" y="59662"/>
                  </a:cubicBezTo>
                  <a:lnTo>
                    <a:pt x="2434660" y="255667"/>
                  </a:lnTo>
                  <a:cubicBezTo>
                    <a:pt x="2434660" y="271491"/>
                    <a:pt x="2428374" y="286666"/>
                    <a:pt x="2417185" y="297855"/>
                  </a:cubicBezTo>
                  <a:cubicBezTo>
                    <a:pt x="2405996" y="309043"/>
                    <a:pt x="2390821" y="315329"/>
                    <a:pt x="2374998" y="315329"/>
                  </a:cubicBezTo>
                  <a:lnTo>
                    <a:pt x="59662" y="315329"/>
                  </a:lnTo>
                  <a:cubicBezTo>
                    <a:pt x="43839" y="315329"/>
                    <a:pt x="28663" y="309043"/>
                    <a:pt x="17475" y="297855"/>
                  </a:cubicBezTo>
                  <a:cubicBezTo>
                    <a:pt x="6286" y="286666"/>
                    <a:pt x="0" y="271491"/>
                    <a:pt x="0" y="255667"/>
                  </a:cubicBezTo>
                  <a:lnTo>
                    <a:pt x="0" y="59662"/>
                  </a:lnTo>
                  <a:cubicBezTo>
                    <a:pt x="0" y="43839"/>
                    <a:pt x="6286" y="28663"/>
                    <a:pt x="17475" y="17475"/>
                  </a:cubicBezTo>
                  <a:cubicBezTo>
                    <a:pt x="28663" y="6286"/>
                    <a:pt x="43839" y="0"/>
                    <a:pt x="59662" y="0"/>
                  </a:cubicBezTo>
                  <a:close/>
                </a:path>
              </a:pathLst>
            </a:custGeom>
            <a:solidFill>
              <a:srgbClr val="213A63"/>
            </a:solidFill>
          </p:spPr>
        </p:sp>
        <p:sp>
          <p:nvSpPr>
            <p:cNvPr id="41" name="TextBox 41"/>
            <p:cNvSpPr txBox="1"/>
            <p:nvPr/>
          </p:nvSpPr>
          <p:spPr>
            <a:xfrm>
              <a:off x="0" y="-28575"/>
              <a:ext cx="2434660" cy="343904"/>
            </a:xfrm>
            <a:prstGeom prst="rect">
              <a:avLst/>
            </a:prstGeom>
          </p:spPr>
          <p:txBody>
            <a:bodyPr lIns="45197" tIns="45197" rIns="45197" bIns="45197" rtlCol="0" anchor="ctr"/>
            <a:lstStyle/>
            <a:p>
              <a:pPr algn="ctr">
                <a:lnSpc>
                  <a:spcPts val="2799"/>
                </a:lnSpc>
              </a:pPr>
              <a:endParaRPr/>
            </a:p>
          </p:txBody>
        </p:sp>
      </p:grpSp>
      <p:sp>
        <p:nvSpPr>
          <p:cNvPr id="42" name="TextBox 42"/>
          <p:cNvSpPr txBox="1"/>
          <p:nvPr/>
        </p:nvSpPr>
        <p:spPr>
          <a:xfrm>
            <a:off x="8201567" y="6152032"/>
            <a:ext cx="4200043" cy="396184"/>
          </a:xfrm>
          <a:prstGeom prst="rect">
            <a:avLst/>
          </a:prstGeom>
        </p:spPr>
        <p:txBody>
          <a:bodyPr lIns="0" tIns="0" rIns="0" bIns="0" rtlCol="0" anchor="t">
            <a:spAutoFit/>
          </a:bodyPr>
          <a:lstStyle/>
          <a:p>
            <a:pPr algn="ctr">
              <a:lnSpc>
                <a:spcPts val="3363"/>
              </a:lnSpc>
            </a:pPr>
            <a:r>
              <a:rPr lang="en-US" sz="2402">
                <a:solidFill>
                  <a:srgbClr val="FFFBEB"/>
                </a:solidFill>
                <a:latin typeface="Cabin Bold"/>
                <a:ea typeface="Cabin Bold"/>
                <a:cs typeface="Cabin Bold"/>
                <a:sym typeface="Cabin Bold"/>
              </a:rPr>
              <a:t>Xây dựng cơ sở dữ liệu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EF99"/>
        </a:solidFill>
        <a:effectLst/>
      </p:bgPr>
    </p:bg>
    <p:spTree>
      <p:nvGrpSpPr>
        <p:cNvPr id="1" name=""/>
        <p:cNvGrpSpPr/>
        <p:nvPr/>
      </p:nvGrpSpPr>
      <p:grpSpPr>
        <a:xfrm>
          <a:off x="0" y="0"/>
          <a:ext cx="0" cy="0"/>
          <a:chOff x="0" y="0"/>
          <a:chExt cx="0" cy="0"/>
        </a:xfrm>
      </p:grpSpPr>
      <p:sp>
        <p:nvSpPr>
          <p:cNvPr id="2" name="Freeform 2"/>
          <p:cNvSpPr/>
          <p:nvPr/>
        </p:nvSpPr>
        <p:spPr>
          <a:xfrm>
            <a:off x="13317866" y="9751993"/>
            <a:ext cx="360020" cy="170191"/>
          </a:xfrm>
          <a:custGeom>
            <a:avLst/>
            <a:gdLst/>
            <a:ahLst/>
            <a:cxnLst/>
            <a:rect l="l" t="t" r="r" b="b"/>
            <a:pathLst>
              <a:path w="360020" h="170191">
                <a:moveTo>
                  <a:pt x="0" y="0"/>
                </a:moveTo>
                <a:lnTo>
                  <a:pt x="360020" y="0"/>
                </a:lnTo>
                <a:lnTo>
                  <a:pt x="360020" y="170191"/>
                </a:lnTo>
                <a:lnTo>
                  <a:pt x="0" y="1701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6226725" y="208024"/>
            <a:ext cx="6213775" cy="984250"/>
            <a:chOff x="0" y="0"/>
            <a:chExt cx="2121178" cy="335991"/>
          </a:xfrm>
        </p:grpSpPr>
        <p:sp>
          <p:nvSpPr>
            <p:cNvPr id="4" name="Freeform 4"/>
            <p:cNvSpPr/>
            <p:nvPr/>
          </p:nvSpPr>
          <p:spPr>
            <a:xfrm>
              <a:off x="0" y="0"/>
              <a:ext cx="2121178" cy="335991"/>
            </a:xfrm>
            <a:custGeom>
              <a:avLst/>
              <a:gdLst/>
              <a:ahLst/>
              <a:cxnLst/>
              <a:rect l="l" t="t" r="r" b="b"/>
              <a:pathLst>
                <a:path w="2121178" h="335991">
                  <a:moveTo>
                    <a:pt x="117117" y="0"/>
                  </a:moveTo>
                  <a:lnTo>
                    <a:pt x="2004061" y="0"/>
                  </a:lnTo>
                  <a:cubicBezTo>
                    <a:pt x="2035122" y="0"/>
                    <a:pt x="2064912" y="12339"/>
                    <a:pt x="2086875" y="34303"/>
                  </a:cubicBezTo>
                  <a:cubicBezTo>
                    <a:pt x="2108839" y="56267"/>
                    <a:pt x="2121178" y="86056"/>
                    <a:pt x="2121178" y="117117"/>
                  </a:cubicBezTo>
                  <a:lnTo>
                    <a:pt x="2121178" y="218873"/>
                  </a:lnTo>
                  <a:cubicBezTo>
                    <a:pt x="2121178" y="249935"/>
                    <a:pt x="2108839" y="279724"/>
                    <a:pt x="2086875" y="301688"/>
                  </a:cubicBezTo>
                  <a:cubicBezTo>
                    <a:pt x="2064912" y="323651"/>
                    <a:pt x="2035122" y="335991"/>
                    <a:pt x="2004061" y="335991"/>
                  </a:cubicBezTo>
                  <a:lnTo>
                    <a:pt x="117117" y="335991"/>
                  </a:lnTo>
                  <a:cubicBezTo>
                    <a:pt x="86056" y="335991"/>
                    <a:pt x="56267" y="323651"/>
                    <a:pt x="34303" y="301688"/>
                  </a:cubicBezTo>
                  <a:cubicBezTo>
                    <a:pt x="12339" y="279724"/>
                    <a:pt x="0" y="249935"/>
                    <a:pt x="0" y="218873"/>
                  </a:cubicBezTo>
                  <a:lnTo>
                    <a:pt x="0" y="117117"/>
                  </a:lnTo>
                  <a:cubicBezTo>
                    <a:pt x="0" y="86056"/>
                    <a:pt x="12339" y="56267"/>
                    <a:pt x="34303" y="34303"/>
                  </a:cubicBezTo>
                  <a:cubicBezTo>
                    <a:pt x="56267" y="12339"/>
                    <a:pt x="86056" y="0"/>
                    <a:pt x="117117" y="0"/>
                  </a:cubicBezTo>
                  <a:close/>
                </a:path>
              </a:pathLst>
            </a:custGeom>
            <a:solidFill>
              <a:srgbClr val="FFB001"/>
            </a:solidFill>
            <a:ln w="47625" cap="rnd">
              <a:solidFill>
                <a:srgbClr val="FFB001"/>
              </a:solidFill>
              <a:prstDash val="solid"/>
              <a:round/>
            </a:ln>
          </p:spPr>
        </p:sp>
        <p:sp>
          <p:nvSpPr>
            <p:cNvPr id="5" name="TextBox 5"/>
            <p:cNvSpPr txBox="1"/>
            <p:nvPr/>
          </p:nvSpPr>
          <p:spPr>
            <a:xfrm>
              <a:off x="0" y="-66675"/>
              <a:ext cx="2121178" cy="402666"/>
            </a:xfrm>
            <a:prstGeom prst="rect">
              <a:avLst/>
            </a:prstGeom>
          </p:spPr>
          <p:txBody>
            <a:bodyPr lIns="50800" tIns="50800" rIns="50800" bIns="50800" rtlCol="0" anchor="ctr"/>
            <a:lstStyle/>
            <a:p>
              <a:pPr algn="ctr">
                <a:lnSpc>
                  <a:spcPts val="4200"/>
                </a:lnSpc>
              </a:pPr>
              <a:r>
                <a:rPr lang="en-US" sz="3000">
                  <a:solidFill>
                    <a:srgbClr val="FFFFFF"/>
                  </a:solidFill>
                  <a:latin typeface="Cabin"/>
                  <a:ea typeface="Cabin"/>
                  <a:cs typeface="Cabin"/>
                  <a:sym typeface="Cabin"/>
                </a:rPr>
                <a:t>TÌM HIỂU LÍ THUYẾT</a:t>
              </a:r>
            </a:p>
          </p:txBody>
        </p:sp>
      </p:grpSp>
      <p:grpSp>
        <p:nvGrpSpPr>
          <p:cNvPr id="6" name="Group 6"/>
          <p:cNvGrpSpPr/>
          <p:nvPr/>
        </p:nvGrpSpPr>
        <p:grpSpPr>
          <a:xfrm rot="5400000">
            <a:off x="3885005" y="-861601"/>
            <a:ext cx="2463428" cy="8779580"/>
            <a:chOff x="0" y="0"/>
            <a:chExt cx="1028046" cy="3663924"/>
          </a:xfrm>
        </p:grpSpPr>
        <p:sp>
          <p:nvSpPr>
            <p:cNvPr id="7" name="Freeform 7"/>
            <p:cNvSpPr/>
            <p:nvPr/>
          </p:nvSpPr>
          <p:spPr>
            <a:xfrm>
              <a:off x="0" y="0"/>
              <a:ext cx="1028046" cy="3663924"/>
            </a:xfrm>
            <a:custGeom>
              <a:avLst/>
              <a:gdLst/>
              <a:ahLst/>
              <a:cxnLst/>
              <a:rect l="l" t="t" r="r" b="b"/>
              <a:pathLst>
                <a:path w="1028046" h="3663924">
                  <a:moveTo>
                    <a:pt x="160280" y="0"/>
                  </a:moveTo>
                  <a:lnTo>
                    <a:pt x="867766" y="0"/>
                  </a:lnTo>
                  <a:cubicBezTo>
                    <a:pt x="910275" y="0"/>
                    <a:pt x="951043" y="16887"/>
                    <a:pt x="981101" y="46945"/>
                  </a:cubicBezTo>
                  <a:cubicBezTo>
                    <a:pt x="1011159" y="77003"/>
                    <a:pt x="1028046" y="117771"/>
                    <a:pt x="1028046" y="160280"/>
                  </a:cubicBezTo>
                  <a:lnTo>
                    <a:pt x="1028046" y="3503644"/>
                  </a:lnTo>
                  <a:cubicBezTo>
                    <a:pt x="1028046" y="3592164"/>
                    <a:pt x="956286" y="3663924"/>
                    <a:pt x="867766" y="3663924"/>
                  </a:cubicBezTo>
                  <a:lnTo>
                    <a:pt x="160280" y="3663924"/>
                  </a:lnTo>
                  <a:cubicBezTo>
                    <a:pt x="71760" y="3663924"/>
                    <a:pt x="0" y="3592164"/>
                    <a:pt x="0" y="3503644"/>
                  </a:cubicBezTo>
                  <a:lnTo>
                    <a:pt x="0" y="160280"/>
                  </a:lnTo>
                  <a:cubicBezTo>
                    <a:pt x="0" y="71760"/>
                    <a:pt x="71760" y="0"/>
                    <a:pt x="160280" y="0"/>
                  </a:cubicBezTo>
                  <a:close/>
                </a:path>
              </a:pathLst>
            </a:custGeom>
            <a:solidFill>
              <a:srgbClr val="000000">
                <a:alpha val="0"/>
              </a:srgbClr>
            </a:solidFill>
            <a:ln w="38100" cap="rnd">
              <a:solidFill>
                <a:srgbClr val="F18403"/>
              </a:solidFill>
              <a:prstDash val="solid"/>
              <a:round/>
            </a:ln>
          </p:spPr>
        </p:sp>
        <p:sp>
          <p:nvSpPr>
            <p:cNvPr id="8" name="TextBox 8"/>
            <p:cNvSpPr txBox="1"/>
            <p:nvPr/>
          </p:nvSpPr>
          <p:spPr>
            <a:xfrm>
              <a:off x="0" y="-38100"/>
              <a:ext cx="1028046" cy="3702024"/>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1253783" y="1940808"/>
            <a:ext cx="7618792" cy="672261"/>
            <a:chOff x="0" y="0"/>
            <a:chExt cx="3573651" cy="315329"/>
          </a:xfrm>
        </p:grpSpPr>
        <p:sp>
          <p:nvSpPr>
            <p:cNvPr id="10" name="Freeform 10"/>
            <p:cNvSpPr/>
            <p:nvPr/>
          </p:nvSpPr>
          <p:spPr>
            <a:xfrm>
              <a:off x="0" y="0"/>
              <a:ext cx="3573651" cy="315329"/>
            </a:xfrm>
            <a:custGeom>
              <a:avLst/>
              <a:gdLst/>
              <a:ahLst/>
              <a:cxnLst/>
              <a:rect l="l" t="t" r="r" b="b"/>
              <a:pathLst>
                <a:path w="3573651" h="315329">
                  <a:moveTo>
                    <a:pt x="40646" y="0"/>
                  </a:moveTo>
                  <a:lnTo>
                    <a:pt x="3533005" y="0"/>
                  </a:lnTo>
                  <a:cubicBezTo>
                    <a:pt x="3555453" y="0"/>
                    <a:pt x="3573651" y="18198"/>
                    <a:pt x="3573651" y="40646"/>
                  </a:cubicBezTo>
                  <a:lnTo>
                    <a:pt x="3573651" y="274683"/>
                  </a:lnTo>
                  <a:cubicBezTo>
                    <a:pt x="3573651" y="297131"/>
                    <a:pt x="3555453" y="315329"/>
                    <a:pt x="3533005" y="315329"/>
                  </a:cubicBezTo>
                  <a:lnTo>
                    <a:pt x="40646" y="315329"/>
                  </a:lnTo>
                  <a:cubicBezTo>
                    <a:pt x="29866" y="315329"/>
                    <a:pt x="19528" y="311047"/>
                    <a:pt x="11905" y="303424"/>
                  </a:cubicBezTo>
                  <a:cubicBezTo>
                    <a:pt x="4282" y="295801"/>
                    <a:pt x="0" y="285463"/>
                    <a:pt x="0" y="274683"/>
                  </a:cubicBezTo>
                  <a:lnTo>
                    <a:pt x="0" y="40646"/>
                  </a:lnTo>
                  <a:cubicBezTo>
                    <a:pt x="0" y="18198"/>
                    <a:pt x="18198" y="0"/>
                    <a:pt x="40646" y="0"/>
                  </a:cubicBezTo>
                  <a:close/>
                </a:path>
              </a:pathLst>
            </a:custGeom>
            <a:solidFill>
              <a:srgbClr val="213A63"/>
            </a:solidFill>
          </p:spPr>
        </p:sp>
        <p:sp>
          <p:nvSpPr>
            <p:cNvPr id="11" name="TextBox 11"/>
            <p:cNvSpPr txBox="1"/>
            <p:nvPr/>
          </p:nvSpPr>
          <p:spPr>
            <a:xfrm>
              <a:off x="0" y="-28575"/>
              <a:ext cx="3573651" cy="343904"/>
            </a:xfrm>
            <a:prstGeom prst="rect">
              <a:avLst/>
            </a:prstGeom>
          </p:spPr>
          <p:txBody>
            <a:bodyPr lIns="45197" tIns="45197" rIns="45197" bIns="45197" rtlCol="0" anchor="ctr"/>
            <a:lstStyle/>
            <a:p>
              <a:pPr algn="ctr">
                <a:lnSpc>
                  <a:spcPts val="2799"/>
                </a:lnSpc>
              </a:pPr>
              <a:endParaRPr/>
            </a:p>
          </p:txBody>
        </p:sp>
      </p:grpSp>
      <p:grpSp>
        <p:nvGrpSpPr>
          <p:cNvPr id="12" name="Group 12"/>
          <p:cNvGrpSpPr/>
          <p:nvPr/>
        </p:nvGrpSpPr>
        <p:grpSpPr>
          <a:xfrm rot="5400000">
            <a:off x="3836830" y="2615758"/>
            <a:ext cx="2624404" cy="8714951"/>
            <a:chOff x="0" y="0"/>
            <a:chExt cx="1095225" cy="3636953"/>
          </a:xfrm>
        </p:grpSpPr>
        <p:sp>
          <p:nvSpPr>
            <p:cNvPr id="13" name="Freeform 13"/>
            <p:cNvSpPr/>
            <p:nvPr/>
          </p:nvSpPr>
          <p:spPr>
            <a:xfrm>
              <a:off x="0" y="0"/>
              <a:ext cx="1095225" cy="3636953"/>
            </a:xfrm>
            <a:custGeom>
              <a:avLst/>
              <a:gdLst/>
              <a:ahLst/>
              <a:cxnLst/>
              <a:rect l="l" t="t" r="r" b="b"/>
              <a:pathLst>
                <a:path w="1095225" h="3636953">
                  <a:moveTo>
                    <a:pt x="150449" y="0"/>
                  </a:moveTo>
                  <a:lnTo>
                    <a:pt x="944777" y="0"/>
                  </a:lnTo>
                  <a:cubicBezTo>
                    <a:pt x="984678" y="0"/>
                    <a:pt x="1022945" y="15851"/>
                    <a:pt x="1051160" y="44065"/>
                  </a:cubicBezTo>
                  <a:cubicBezTo>
                    <a:pt x="1079374" y="72280"/>
                    <a:pt x="1095225" y="110547"/>
                    <a:pt x="1095225" y="150449"/>
                  </a:cubicBezTo>
                  <a:lnTo>
                    <a:pt x="1095225" y="3486504"/>
                  </a:lnTo>
                  <a:cubicBezTo>
                    <a:pt x="1095225" y="3526406"/>
                    <a:pt x="1079374" y="3564673"/>
                    <a:pt x="1051160" y="3592887"/>
                  </a:cubicBezTo>
                  <a:cubicBezTo>
                    <a:pt x="1022945" y="3621102"/>
                    <a:pt x="984678" y="3636953"/>
                    <a:pt x="944777" y="3636953"/>
                  </a:cubicBezTo>
                  <a:lnTo>
                    <a:pt x="150449" y="3636953"/>
                  </a:lnTo>
                  <a:cubicBezTo>
                    <a:pt x="110547" y="3636953"/>
                    <a:pt x="72280" y="3621102"/>
                    <a:pt x="44065" y="3592887"/>
                  </a:cubicBezTo>
                  <a:cubicBezTo>
                    <a:pt x="15851" y="3564673"/>
                    <a:pt x="0" y="3526406"/>
                    <a:pt x="0" y="3486504"/>
                  </a:cubicBezTo>
                  <a:lnTo>
                    <a:pt x="0" y="150449"/>
                  </a:lnTo>
                  <a:cubicBezTo>
                    <a:pt x="0" y="110547"/>
                    <a:pt x="15851" y="72280"/>
                    <a:pt x="44065" y="44065"/>
                  </a:cubicBezTo>
                  <a:cubicBezTo>
                    <a:pt x="72280" y="15851"/>
                    <a:pt x="110547" y="0"/>
                    <a:pt x="150449" y="0"/>
                  </a:cubicBezTo>
                  <a:close/>
                </a:path>
              </a:pathLst>
            </a:custGeom>
            <a:solidFill>
              <a:srgbClr val="000000">
                <a:alpha val="0"/>
              </a:srgbClr>
            </a:solidFill>
            <a:ln w="38100" cap="rnd">
              <a:solidFill>
                <a:srgbClr val="F18403"/>
              </a:solidFill>
              <a:prstDash val="solid"/>
              <a:round/>
            </a:ln>
          </p:spPr>
        </p:sp>
        <p:sp>
          <p:nvSpPr>
            <p:cNvPr id="14" name="TextBox 14"/>
            <p:cNvSpPr txBox="1"/>
            <p:nvPr/>
          </p:nvSpPr>
          <p:spPr>
            <a:xfrm>
              <a:off x="0" y="-38100"/>
              <a:ext cx="1095225" cy="367505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5" name="Group 15"/>
          <p:cNvGrpSpPr/>
          <p:nvPr/>
        </p:nvGrpSpPr>
        <p:grpSpPr>
          <a:xfrm>
            <a:off x="1356626" y="5353659"/>
            <a:ext cx="7580577" cy="672261"/>
            <a:chOff x="0" y="0"/>
            <a:chExt cx="3555726" cy="315329"/>
          </a:xfrm>
        </p:grpSpPr>
        <p:sp>
          <p:nvSpPr>
            <p:cNvPr id="16" name="Freeform 16"/>
            <p:cNvSpPr/>
            <p:nvPr/>
          </p:nvSpPr>
          <p:spPr>
            <a:xfrm>
              <a:off x="0" y="0"/>
              <a:ext cx="3555726" cy="315329"/>
            </a:xfrm>
            <a:custGeom>
              <a:avLst/>
              <a:gdLst/>
              <a:ahLst/>
              <a:cxnLst/>
              <a:rect l="l" t="t" r="r" b="b"/>
              <a:pathLst>
                <a:path w="3555726" h="315329">
                  <a:moveTo>
                    <a:pt x="40851" y="0"/>
                  </a:moveTo>
                  <a:lnTo>
                    <a:pt x="3514875" y="0"/>
                  </a:lnTo>
                  <a:cubicBezTo>
                    <a:pt x="3537437" y="0"/>
                    <a:pt x="3555726" y="18290"/>
                    <a:pt x="3555726" y="40851"/>
                  </a:cubicBezTo>
                  <a:lnTo>
                    <a:pt x="3555726" y="274478"/>
                  </a:lnTo>
                  <a:cubicBezTo>
                    <a:pt x="3555726" y="297039"/>
                    <a:pt x="3537437" y="315329"/>
                    <a:pt x="3514875" y="315329"/>
                  </a:cubicBezTo>
                  <a:lnTo>
                    <a:pt x="40851" y="315329"/>
                  </a:lnTo>
                  <a:cubicBezTo>
                    <a:pt x="18290" y="315329"/>
                    <a:pt x="0" y="297039"/>
                    <a:pt x="0" y="274478"/>
                  </a:cubicBezTo>
                  <a:lnTo>
                    <a:pt x="0" y="40851"/>
                  </a:lnTo>
                  <a:cubicBezTo>
                    <a:pt x="0" y="18290"/>
                    <a:pt x="18290" y="0"/>
                    <a:pt x="40851" y="0"/>
                  </a:cubicBezTo>
                  <a:close/>
                </a:path>
              </a:pathLst>
            </a:custGeom>
            <a:solidFill>
              <a:srgbClr val="213A63"/>
            </a:solidFill>
          </p:spPr>
        </p:sp>
        <p:sp>
          <p:nvSpPr>
            <p:cNvPr id="17" name="TextBox 17"/>
            <p:cNvSpPr txBox="1"/>
            <p:nvPr/>
          </p:nvSpPr>
          <p:spPr>
            <a:xfrm>
              <a:off x="0" y="-28575"/>
              <a:ext cx="3555726" cy="343904"/>
            </a:xfrm>
            <a:prstGeom prst="rect">
              <a:avLst/>
            </a:prstGeom>
          </p:spPr>
          <p:txBody>
            <a:bodyPr lIns="45197" tIns="45197" rIns="45197" bIns="45197" rtlCol="0" anchor="ctr"/>
            <a:lstStyle/>
            <a:p>
              <a:pPr algn="ctr">
                <a:lnSpc>
                  <a:spcPts val="2799"/>
                </a:lnSpc>
              </a:pPr>
              <a:endParaRPr/>
            </a:p>
          </p:txBody>
        </p:sp>
      </p:grpSp>
      <p:grpSp>
        <p:nvGrpSpPr>
          <p:cNvPr id="18" name="Group 18"/>
          <p:cNvGrpSpPr/>
          <p:nvPr/>
        </p:nvGrpSpPr>
        <p:grpSpPr>
          <a:xfrm>
            <a:off x="9970534" y="1516576"/>
            <a:ext cx="3243326" cy="3243326"/>
            <a:chOff x="0" y="0"/>
            <a:chExt cx="812800" cy="812800"/>
          </a:xfrm>
        </p:grpSpPr>
        <p:sp>
          <p:nvSpPr>
            <p:cNvPr id="19" name="Freeform 19"/>
            <p:cNvSpPr/>
            <p:nvPr/>
          </p:nvSpPr>
          <p:spPr>
            <a:xfrm>
              <a:off x="0" y="0"/>
              <a:ext cx="812800" cy="812800"/>
            </a:xfrm>
            <a:custGeom>
              <a:avLst/>
              <a:gdLst/>
              <a:ahLst/>
              <a:cxnLst/>
              <a:rect l="l" t="t" r="r" b="b"/>
              <a:pathLst>
                <a:path w="812800" h="812800">
                  <a:moveTo>
                    <a:pt x="54902" y="0"/>
                  </a:moveTo>
                  <a:lnTo>
                    <a:pt x="757898" y="0"/>
                  </a:lnTo>
                  <a:cubicBezTo>
                    <a:pt x="772459" y="0"/>
                    <a:pt x="786424" y="5784"/>
                    <a:pt x="796720" y="16080"/>
                  </a:cubicBezTo>
                  <a:cubicBezTo>
                    <a:pt x="807016" y="26376"/>
                    <a:pt x="812800" y="40341"/>
                    <a:pt x="812800" y="54902"/>
                  </a:cubicBezTo>
                  <a:lnTo>
                    <a:pt x="812800" y="757898"/>
                  </a:lnTo>
                  <a:cubicBezTo>
                    <a:pt x="812800" y="772459"/>
                    <a:pt x="807016" y="786424"/>
                    <a:pt x="796720" y="796720"/>
                  </a:cubicBezTo>
                  <a:cubicBezTo>
                    <a:pt x="786424" y="807016"/>
                    <a:pt x="772459" y="812800"/>
                    <a:pt x="757898" y="812800"/>
                  </a:cubicBezTo>
                  <a:lnTo>
                    <a:pt x="54902" y="812800"/>
                  </a:lnTo>
                  <a:cubicBezTo>
                    <a:pt x="40341" y="812800"/>
                    <a:pt x="26376" y="807016"/>
                    <a:pt x="16080" y="796720"/>
                  </a:cubicBezTo>
                  <a:cubicBezTo>
                    <a:pt x="5784" y="786424"/>
                    <a:pt x="0" y="772459"/>
                    <a:pt x="0" y="757898"/>
                  </a:cubicBezTo>
                  <a:lnTo>
                    <a:pt x="0" y="54902"/>
                  </a:lnTo>
                  <a:cubicBezTo>
                    <a:pt x="0" y="40341"/>
                    <a:pt x="5784" y="26376"/>
                    <a:pt x="16080" y="16080"/>
                  </a:cubicBezTo>
                  <a:cubicBezTo>
                    <a:pt x="26376" y="5784"/>
                    <a:pt x="40341" y="0"/>
                    <a:pt x="54902" y="0"/>
                  </a:cubicBezTo>
                  <a:close/>
                </a:path>
              </a:pathLst>
            </a:custGeom>
            <a:blipFill>
              <a:blip r:embed="rId5"/>
              <a:stretch>
                <a:fillRect l="-50000" r="-49999"/>
              </a:stretch>
            </a:blipFill>
          </p:spPr>
        </p:sp>
      </p:grpSp>
      <p:grpSp>
        <p:nvGrpSpPr>
          <p:cNvPr id="20" name="Group 20"/>
          <p:cNvGrpSpPr/>
          <p:nvPr/>
        </p:nvGrpSpPr>
        <p:grpSpPr>
          <a:xfrm>
            <a:off x="13659801" y="926646"/>
            <a:ext cx="4628199" cy="2028324"/>
            <a:chOff x="0" y="0"/>
            <a:chExt cx="1854635" cy="812800"/>
          </a:xfrm>
        </p:grpSpPr>
        <p:sp>
          <p:nvSpPr>
            <p:cNvPr id="21" name="Freeform 21"/>
            <p:cNvSpPr/>
            <p:nvPr/>
          </p:nvSpPr>
          <p:spPr>
            <a:xfrm>
              <a:off x="0" y="0"/>
              <a:ext cx="1854635" cy="812800"/>
            </a:xfrm>
            <a:custGeom>
              <a:avLst/>
              <a:gdLst/>
              <a:ahLst/>
              <a:cxnLst/>
              <a:rect l="l" t="t" r="r" b="b"/>
              <a:pathLst>
                <a:path w="1854635" h="812800">
                  <a:moveTo>
                    <a:pt x="38474" y="0"/>
                  </a:moveTo>
                  <a:lnTo>
                    <a:pt x="1816161" y="0"/>
                  </a:lnTo>
                  <a:cubicBezTo>
                    <a:pt x="1837409" y="0"/>
                    <a:pt x="1854635" y="17225"/>
                    <a:pt x="1854635" y="38474"/>
                  </a:cubicBezTo>
                  <a:lnTo>
                    <a:pt x="1854635" y="774326"/>
                  </a:lnTo>
                  <a:cubicBezTo>
                    <a:pt x="1854635" y="795575"/>
                    <a:pt x="1837409" y="812800"/>
                    <a:pt x="1816161" y="812800"/>
                  </a:cubicBezTo>
                  <a:lnTo>
                    <a:pt x="38474" y="812800"/>
                  </a:lnTo>
                  <a:cubicBezTo>
                    <a:pt x="17225" y="812800"/>
                    <a:pt x="0" y="795575"/>
                    <a:pt x="0" y="774326"/>
                  </a:cubicBezTo>
                  <a:lnTo>
                    <a:pt x="0" y="38474"/>
                  </a:lnTo>
                  <a:cubicBezTo>
                    <a:pt x="0" y="17225"/>
                    <a:pt x="17225" y="0"/>
                    <a:pt x="38474" y="0"/>
                  </a:cubicBezTo>
                  <a:close/>
                </a:path>
              </a:pathLst>
            </a:custGeom>
            <a:blipFill>
              <a:blip r:embed="rId6"/>
              <a:stretch>
                <a:fillRect t="-4244" b="-4244"/>
              </a:stretch>
            </a:blipFill>
          </p:spPr>
        </p:sp>
      </p:grpSp>
      <p:grpSp>
        <p:nvGrpSpPr>
          <p:cNvPr id="22" name="Group 22"/>
          <p:cNvGrpSpPr/>
          <p:nvPr/>
        </p:nvGrpSpPr>
        <p:grpSpPr>
          <a:xfrm>
            <a:off x="14905789" y="3234099"/>
            <a:ext cx="2136223" cy="2136223"/>
            <a:chOff x="0" y="0"/>
            <a:chExt cx="812800" cy="812800"/>
          </a:xfrm>
        </p:grpSpPr>
        <p:sp>
          <p:nvSpPr>
            <p:cNvPr id="23" name="Freeform 23"/>
            <p:cNvSpPr/>
            <p:nvPr/>
          </p:nvSpPr>
          <p:spPr>
            <a:xfrm>
              <a:off x="0" y="0"/>
              <a:ext cx="812800" cy="812800"/>
            </a:xfrm>
            <a:custGeom>
              <a:avLst/>
              <a:gdLst/>
              <a:ahLst/>
              <a:cxnLst/>
              <a:rect l="l" t="t" r="r" b="b"/>
              <a:pathLst>
                <a:path w="812800" h="812800">
                  <a:moveTo>
                    <a:pt x="83355" y="0"/>
                  </a:moveTo>
                  <a:lnTo>
                    <a:pt x="729445" y="0"/>
                  </a:lnTo>
                  <a:cubicBezTo>
                    <a:pt x="751552" y="0"/>
                    <a:pt x="772754" y="8782"/>
                    <a:pt x="788386" y="24414"/>
                  </a:cubicBezTo>
                  <a:cubicBezTo>
                    <a:pt x="804018" y="40046"/>
                    <a:pt x="812800" y="61248"/>
                    <a:pt x="812800" y="83355"/>
                  </a:cubicBezTo>
                  <a:lnTo>
                    <a:pt x="812800" y="729445"/>
                  </a:lnTo>
                  <a:cubicBezTo>
                    <a:pt x="812800" y="751552"/>
                    <a:pt x="804018" y="772754"/>
                    <a:pt x="788386" y="788386"/>
                  </a:cubicBezTo>
                  <a:cubicBezTo>
                    <a:pt x="772754" y="804018"/>
                    <a:pt x="751552" y="812800"/>
                    <a:pt x="729445" y="812800"/>
                  </a:cubicBezTo>
                  <a:lnTo>
                    <a:pt x="83355" y="812800"/>
                  </a:lnTo>
                  <a:cubicBezTo>
                    <a:pt x="61248" y="812800"/>
                    <a:pt x="40046" y="804018"/>
                    <a:pt x="24414" y="788386"/>
                  </a:cubicBezTo>
                  <a:cubicBezTo>
                    <a:pt x="8782" y="772754"/>
                    <a:pt x="0" y="751552"/>
                    <a:pt x="0" y="729445"/>
                  </a:cubicBezTo>
                  <a:lnTo>
                    <a:pt x="0" y="83355"/>
                  </a:lnTo>
                  <a:cubicBezTo>
                    <a:pt x="0" y="61248"/>
                    <a:pt x="8782" y="40046"/>
                    <a:pt x="24414" y="24414"/>
                  </a:cubicBezTo>
                  <a:cubicBezTo>
                    <a:pt x="40046" y="8782"/>
                    <a:pt x="61248" y="0"/>
                    <a:pt x="83355" y="0"/>
                  </a:cubicBezTo>
                  <a:close/>
                </a:path>
              </a:pathLst>
            </a:custGeom>
            <a:blipFill>
              <a:blip r:embed="rId7"/>
              <a:stretch>
                <a:fillRect/>
              </a:stretch>
            </a:blipFill>
          </p:spPr>
        </p:sp>
      </p:grpSp>
      <p:grpSp>
        <p:nvGrpSpPr>
          <p:cNvPr id="24" name="Group 24"/>
          <p:cNvGrpSpPr/>
          <p:nvPr/>
        </p:nvGrpSpPr>
        <p:grpSpPr>
          <a:xfrm>
            <a:off x="9970534" y="5353659"/>
            <a:ext cx="3772310" cy="2552185"/>
            <a:chOff x="0" y="0"/>
            <a:chExt cx="1201376" cy="812800"/>
          </a:xfrm>
        </p:grpSpPr>
        <p:sp>
          <p:nvSpPr>
            <p:cNvPr id="25" name="Freeform 25"/>
            <p:cNvSpPr/>
            <p:nvPr/>
          </p:nvSpPr>
          <p:spPr>
            <a:xfrm>
              <a:off x="0" y="0"/>
              <a:ext cx="1201376" cy="812800"/>
            </a:xfrm>
            <a:custGeom>
              <a:avLst/>
              <a:gdLst/>
              <a:ahLst/>
              <a:cxnLst/>
              <a:rect l="l" t="t" r="r" b="b"/>
              <a:pathLst>
                <a:path w="1201376" h="812800">
                  <a:moveTo>
                    <a:pt x="47203" y="0"/>
                  </a:moveTo>
                  <a:lnTo>
                    <a:pt x="1154173" y="0"/>
                  </a:lnTo>
                  <a:cubicBezTo>
                    <a:pt x="1166692" y="0"/>
                    <a:pt x="1178698" y="4973"/>
                    <a:pt x="1187551" y="13825"/>
                  </a:cubicBezTo>
                  <a:cubicBezTo>
                    <a:pt x="1196403" y="22678"/>
                    <a:pt x="1201376" y="34684"/>
                    <a:pt x="1201376" y="47203"/>
                  </a:cubicBezTo>
                  <a:lnTo>
                    <a:pt x="1201376" y="765597"/>
                  </a:lnTo>
                  <a:cubicBezTo>
                    <a:pt x="1201376" y="791667"/>
                    <a:pt x="1180243" y="812800"/>
                    <a:pt x="1154173" y="812800"/>
                  </a:cubicBezTo>
                  <a:lnTo>
                    <a:pt x="47203" y="812800"/>
                  </a:lnTo>
                  <a:cubicBezTo>
                    <a:pt x="21133" y="812800"/>
                    <a:pt x="0" y="791667"/>
                    <a:pt x="0" y="765597"/>
                  </a:cubicBezTo>
                  <a:lnTo>
                    <a:pt x="0" y="47203"/>
                  </a:lnTo>
                  <a:cubicBezTo>
                    <a:pt x="0" y="21133"/>
                    <a:pt x="21133" y="0"/>
                    <a:pt x="47203" y="0"/>
                  </a:cubicBezTo>
                  <a:close/>
                </a:path>
              </a:pathLst>
            </a:custGeom>
            <a:blipFill>
              <a:blip r:embed="rId8"/>
              <a:stretch>
                <a:fillRect l="-22740" r="-22740"/>
              </a:stretch>
            </a:blipFill>
          </p:spPr>
        </p:sp>
      </p:grpSp>
      <p:grpSp>
        <p:nvGrpSpPr>
          <p:cNvPr id="26" name="Group 26"/>
          <p:cNvGrpSpPr/>
          <p:nvPr/>
        </p:nvGrpSpPr>
        <p:grpSpPr>
          <a:xfrm>
            <a:off x="14482915" y="5992977"/>
            <a:ext cx="3087211" cy="3087211"/>
            <a:chOff x="0" y="0"/>
            <a:chExt cx="812800" cy="812800"/>
          </a:xfrm>
        </p:grpSpPr>
        <p:sp>
          <p:nvSpPr>
            <p:cNvPr id="27" name="Freeform 27"/>
            <p:cNvSpPr/>
            <p:nvPr/>
          </p:nvSpPr>
          <p:spPr>
            <a:xfrm>
              <a:off x="0" y="0"/>
              <a:ext cx="812800" cy="812800"/>
            </a:xfrm>
            <a:custGeom>
              <a:avLst/>
              <a:gdLst/>
              <a:ahLst/>
              <a:cxnLst/>
              <a:rect l="l" t="t" r="r" b="b"/>
              <a:pathLst>
                <a:path w="812800" h="812800">
                  <a:moveTo>
                    <a:pt x="57678" y="0"/>
                  </a:moveTo>
                  <a:lnTo>
                    <a:pt x="755122" y="0"/>
                  </a:lnTo>
                  <a:cubicBezTo>
                    <a:pt x="770419" y="0"/>
                    <a:pt x="785090" y="6077"/>
                    <a:pt x="795907" y="16893"/>
                  </a:cubicBezTo>
                  <a:cubicBezTo>
                    <a:pt x="806723" y="27710"/>
                    <a:pt x="812800" y="42381"/>
                    <a:pt x="812800" y="57678"/>
                  </a:cubicBezTo>
                  <a:lnTo>
                    <a:pt x="812800" y="755122"/>
                  </a:lnTo>
                  <a:cubicBezTo>
                    <a:pt x="812800" y="770419"/>
                    <a:pt x="806723" y="785090"/>
                    <a:pt x="795907" y="795907"/>
                  </a:cubicBezTo>
                  <a:cubicBezTo>
                    <a:pt x="785090" y="806723"/>
                    <a:pt x="770419" y="812800"/>
                    <a:pt x="755122" y="812800"/>
                  </a:cubicBezTo>
                  <a:lnTo>
                    <a:pt x="57678" y="812800"/>
                  </a:lnTo>
                  <a:cubicBezTo>
                    <a:pt x="42381" y="812800"/>
                    <a:pt x="27710" y="806723"/>
                    <a:pt x="16893" y="795907"/>
                  </a:cubicBezTo>
                  <a:cubicBezTo>
                    <a:pt x="6077" y="785090"/>
                    <a:pt x="0" y="770419"/>
                    <a:pt x="0" y="755122"/>
                  </a:cubicBezTo>
                  <a:lnTo>
                    <a:pt x="0" y="57678"/>
                  </a:lnTo>
                  <a:cubicBezTo>
                    <a:pt x="0" y="42381"/>
                    <a:pt x="6077" y="27710"/>
                    <a:pt x="16893" y="16893"/>
                  </a:cubicBezTo>
                  <a:cubicBezTo>
                    <a:pt x="27710" y="6077"/>
                    <a:pt x="42381" y="0"/>
                    <a:pt x="57678" y="0"/>
                  </a:cubicBezTo>
                  <a:close/>
                </a:path>
              </a:pathLst>
            </a:custGeom>
            <a:blipFill>
              <a:blip r:embed="rId9"/>
              <a:stretch>
                <a:fillRect t="-9001" b="-9001"/>
              </a:stretch>
            </a:blipFill>
          </p:spPr>
        </p:sp>
      </p:grpSp>
      <p:sp>
        <p:nvSpPr>
          <p:cNvPr id="28" name="TextBox 28"/>
          <p:cNvSpPr txBox="1"/>
          <p:nvPr/>
        </p:nvSpPr>
        <p:spPr>
          <a:xfrm>
            <a:off x="13860791" y="9674267"/>
            <a:ext cx="3709334" cy="280616"/>
          </a:xfrm>
          <a:prstGeom prst="rect">
            <a:avLst/>
          </a:prstGeom>
        </p:spPr>
        <p:txBody>
          <a:bodyPr lIns="0" tIns="0" rIns="0" bIns="0" rtlCol="0" anchor="t">
            <a:spAutoFit/>
          </a:bodyPr>
          <a:lstStyle/>
          <a:p>
            <a:pPr algn="l">
              <a:lnSpc>
                <a:spcPts val="2380"/>
              </a:lnSpc>
            </a:pPr>
            <a:r>
              <a:rPr lang="en-US" sz="1700" u="sng">
                <a:solidFill>
                  <a:srgbClr val="000000"/>
                </a:solidFill>
                <a:latin typeface="Cabin Bold"/>
                <a:ea typeface="Cabin Bold"/>
                <a:cs typeface="Cabin Bold"/>
                <a:sym typeface="Cabin Bold"/>
                <a:hlinkClick r:id="rId10" action="ppaction://hlinksldjump"/>
              </a:rPr>
              <a:t>QUAY LẠI TRANG CHƯƠNG TRÌNH</a:t>
            </a:r>
          </a:p>
        </p:txBody>
      </p:sp>
      <p:sp>
        <p:nvSpPr>
          <p:cNvPr id="29" name="TextBox 29"/>
          <p:cNvSpPr txBox="1"/>
          <p:nvPr/>
        </p:nvSpPr>
        <p:spPr>
          <a:xfrm>
            <a:off x="1253783" y="2746419"/>
            <a:ext cx="5850494" cy="899160"/>
          </a:xfrm>
          <a:prstGeom prst="rect">
            <a:avLst/>
          </a:prstGeom>
        </p:spPr>
        <p:txBody>
          <a:bodyPr lIns="0" tIns="0" rIns="0" bIns="0" rtlCol="0" anchor="t">
            <a:spAutoFit/>
          </a:bodyPr>
          <a:lstStyle/>
          <a:p>
            <a:pPr algn="l">
              <a:lnSpc>
                <a:spcPts val="3600"/>
              </a:lnSpc>
            </a:pPr>
            <a:r>
              <a:rPr lang="en-US" sz="2400">
                <a:solidFill>
                  <a:srgbClr val="000000"/>
                </a:solidFill>
                <a:latin typeface="Cabin"/>
                <a:ea typeface="Cabin"/>
                <a:cs typeface="Cabin"/>
                <a:sym typeface="Cabin"/>
              </a:rPr>
              <a:t>Ngôn ngữ java: Access Modifiders, OOP, </a:t>
            </a:r>
          </a:p>
          <a:p>
            <a:pPr marL="0" lvl="0" indent="0" algn="l">
              <a:lnSpc>
                <a:spcPts val="3600"/>
              </a:lnSpc>
              <a:spcBef>
                <a:spcPct val="0"/>
              </a:spcBef>
            </a:pPr>
            <a:r>
              <a:rPr lang="en-US" sz="2400">
                <a:solidFill>
                  <a:srgbClr val="000000"/>
                </a:solidFill>
                <a:latin typeface="Cabin"/>
                <a:ea typeface="Cabin"/>
                <a:cs typeface="Cabin"/>
                <a:sym typeface="Cabin"/>
              </a:rPr>
              <a:t>Spring MVC - Spring Boot: </a:t>
            </a:r>
          </a:p>
        </p:txBody>
      </p:sp>
      <p:sp>
        <p:nvSpPr>
          <p:cNvPr id="30" name="TextBox 30"/>
          <p:cNvSpPr txBox="1"/>
          <p:nvPr/>
        </p:nvSpPr>
        <p:spPr>
          <a:xfrm>
            <a:off x="1813203" y="2079333"/>
            <a:ext cx="7059372" cy="396184"/>
          </a:xfrm>
          <a:prstGeom prst="rect">
            <a:avLst/>
          </a:prstGeom>
        </p:spPr>
        <p:txBody>
          <a:bodyPr lIns="0" tIns="0" rIns="0" bIns="0" rtlCol="0" anchor="t">
            <a:spAutoFit/>
          </a:bodyPr>
          <a:lstStyle/>
          <a:p>
            <a:pPr algn="l">
              <a:lnSpc>
                <a:spcPts val="3363"/>
              </a:lnSpc>
            </a:pPr>
            <a:r>
              <a:rPr lang="en-US" sz="2402">
                <a:solidFill>
                  <a:srgbClr val="FFFBEB"/>
                </a:solidFill>
                <a:latin typeface="Cabin Bold"/>
                <a:ea typeface="Cabin Bold"/>
                <a:cs typeface="Cabin Bold"/>
                <a:sym typeface="Cabin Bold"/>
              </a:rPr>
              <a:t>Tìm hiểu ngôn ngữ lập trình java</a:t>
            </a:r>
          </a:p>
        </p:txBody>
      </p:sp>
      <p:sp>
        <p:nvSpPr>
          <p:cNvPr id="31" name="TextBox 31"/>
          <p:cNvSpPr txBox="1"/>
          <p:nvPr/>
        </p:nvSpPr>
        <p:spPr>
          <a:xfrm>
            <a:off x="1318411" y="6014676"/>
            <a:ext cx="6595151" cy="2727960"/>
          </a:xfrm>
          <a:prstGeom prst="rect">
            <a:avLst/>
          </a:prstGeom>
        </p:spPr>
        <p:txBody>
          <a:bodyPr lIns="0" tIns="0" rIns="0" bIns="0" rtlCol="0" anchor="t">
            <a:spAutoFit/>
          </a:bodyPr>
          <a:lstStyle/>
          <a:p>
            <a:pPr algn="l">
              <a:lnSpc>
                <a:spcPts val="3600"/>
              </a:lnSpc>
            </a:pPr>
            <a:r>
              <a:rPr lang="en-US" sz="2400">
                <a:solidFill>
                  <a:srgbClr val="000000"/>
                </a:solidFill>
                <a:latin typeface="Cabin"/>
                <a:ea typeface="Cabin"/>
                <a:cs typeface="Cabin"/>
                <a:sym typeface="Cabin"/>
              </a:rPr>
              <a:t>Cơ sở dữ liệu SQL SERVER: </a:t>
            </a:r>
          </a:p>
          <a:p>
            <a:pPr algn="l">
              <a:lnSpc>
                <a:spcPts val="3600"/>
              </a:lnSpc>
            </a:pPr>
            <a:r>
              <a:rPr lang="en-US" sz="2400">
                <a:solidFill>
                  <a:srgbClr val="000000"/>
                </a:solidFill>
                <a:latin typeface="Cabin"/>
                <a:ea typeface="Cabin"/>
                <a:cs typeface="Cabin"/>
                <a:sym typeface="Cabin"/>
              </a:rPr>
              <a:t>Quan hệ thực thể E-R-D</a:t>
            </a:r>
          </a:p>
          <a:p>
            <a:pPr algn="l">
              <a:lnSpc>
                <a:spcPts val="3600"/>
              </a:lnSpc>
            </a:pPr>
            <a:r>
              <a:rPr lang="en-US" sz="2400">
                <a:solidFill>
                  <a:srgbClr val="000000"/>
                </a:solidFill>
                <a:latin typeface="Cabin"/>
                <a:ea typeface="Cabin"/>
                <a:cs typeface="Cabin"/>
                <a:sym typeface="Cabin"/>
              </a:rPr>
              <a:t>Cách thiết kế sơ sở dữ liệu</a:t>
            </a:r>
          </a:p>
          <a:p>
            <a:pPr algn="l">
              <a:lnSpc>
                <a:spcPts val="3600"/>
              </a:lnSpc>
            </a:pPr>
            <a:r>
              <a:rPr lang="en-US" sz="2400">
                <a:solidFill>
                  <a:srgbClr val="000000"/>
                </a:solidFill>
                <a:latin typeface="Cabin"/>
                <a:ea typeface="Cabin"/>
                <a:cs typeface="Cabin"/>
                <a:sym typeface="Cabin"/>
              </a:rPr>
              <a:t>Truy vấn </a:t>
            </a:r>
          </a:p>
          <a:p>
            <a:pPr algn="l">
              <a:lnSpc>
                <a:spcPts val="3600"/>
              </a:lnSpc>
            </a:pPr>
            <a:endParaRPr lang="en-US" sz="2400">
              <a:solidFill>
                <a:srgbClr val="000000"/>
              </a:solidFill>
              <a:latin typeface="Cabin"/>
              <a:ea typeface="Cabin"/>
              <a:cs typeface="Cabin"/>
              <a:sym typeface="Cabin"/>
            </a:endParaRPr>
          </a:p>
          <a:p>
            <a:pPr marL="0" lvl="0" indent="0" algn="l">
              <a:lnSpc>
                <a:spcPts val="3600"/>
              </a:lnSpc>
              <a:spcBef>
                <a:spcPct val="0"/>
              </a:spcBef>
            </a:pPr>
            <a:endParaRPr lang="en-US" sz="2400">
              <a:solidFill>
                <a:srgbClr val="000000"/>
              </a:solidFill>
              <a:latin typeface="Cabin"/>
              <a:ea typeface="Cabin"/>
              <a:cs typeface="Cabin"/>
              <a:sym typeface="Cabin"/>
            </a:endParaRPr>
          </a:p>
        </p:txBody>
      </p:sp>
      <p:sp>
        <p:nvSpPr>
          <p:cNvPr id="32" name="TextBox 32"/>
          <p:cNvSpPr txBox="1"/>
          <p:nvPr/>
        </p:nvSpPr>
        <p:spPr>
          <a:xfrm>
            <a:off x="1877831" y="5470336"/>
            <a:ext cx="7059372" cy="396184"/>
          </a:xfrm>
          <a:prstGeom prst="rect">
            <a:avLst/>
          </a:prstGeom>
        </p:spPr>
        <p:txBody>
          <a:bodyPr lIns="0" tIns="0" rIns="0" bIns="0" rtlCol="0" anchor="t">
            <a:spAutoFit/>
          </a:bodyPr>
          <a:lstStyle/>
          <a:p>
            <a:pPr algn="l">
              <a:lnSpc>
                <a:spcPts val="3363"/>
              </a:lnSpc>
            </a:pPr>
            <a:r>
              <a:rPr lang="en-US" sz="2402">
                <a:solidFill>
                  <a:srgbClr val="FFFBEB"/>
                </a:solidFill>
                <a:latin typeface="Cabin Bold"/>
                <a:ea typeface="Cabin Bold"/>
                <a:cs typeface="Cabin Bold"/>
                <a:sym typeface="Cabin Bold"/>
              </a:rPr>
              <a:t>Tìm hiểu cơ sở dữ liệu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701017" y="405322"/>
            <a:ext cx="1232138" cy="9361177"/>
            <a:chOff x="0" y="0"/>
            <a:chExt cx="514200" cy="3906638"/>
          </a:xfrm>
        </p:grpSpPr>
        <p:sp>
          <p:nvSpPr>
            <p:cNvPr id="3" name="Freeform 3"/>
            <p:cNvSpPr/>
            <p:nvPr/>
          </p:nvSpPr>
          <p:spPr>
            <a:xfrm>
              <a:off x="0" y="0"/>
              <a:ext cx="514200" cy="3906638"/>
            </a:xfrm>
            <a:custGeom>
              <a:avLst/>
              <a:gdLst/>
              <a:ahLst/>
              <a:cxnLst/>
              <a:rect l="l" t="t" r="r" b="b"/>
              <a:pathLst>
                <a:path w="514200" h="3906638">
                  <a:moveTo>
                    <a:pt x="257100" y="0"/>
                  </a:moveTo>
                  <a:lnTo>
                    <a:pt x="257100" y="0"/>
                  </a:lnTo>
                  <a:cubicBezTo>
                    <a:pt x="325287" y="0"/>
                    <a:pt x="390682" y="27087"/>
                    <a:pt x="438897" y="75303"/>
                  </a:cubicBezTo>
                  <a:cubicBezTo>
                    <a:pt x="487113" y="123518"/>
                    <a:pt x="514200" y="188913"/>
                    <a:pt x="514200" y="257100"/>
                  </a:cubicBezTo>
                  <a:lnTo>
                    <a:pt x="514200" y="3649538"/>
                  </a:lnTo>
                  <a:cubicBezTo>
                    <a:pt x="514200" y="3791530"/>
                    <a:pt x="399092" y="3906638"/>
                    <a:pt x="257100" y="3906638"/>
                  </a:cubicBezTo>
                  <a:lnTo>
                    <a:pt x="257100" y="3906638"/>
                  </a:lnTo>
                  <a:cubicBezTo>
                    <a:pt x="115108" y="3906638"/>
                    <a:pt x="0" y="3791530"/>
                    <a:pt x="0" y="3649538"/>
                  </a:cubicBezTo>
                  <a:lnTo>
                    <a:pt x="0" y="257100"/>
                  </a:lnTo>
                  <a:cubicBezTo>
                    <a:pt x="0" y="115108"/>
                    <a:pt x="115108" y="0"/>
                    <a:pt x="257100" y="0"/>
                  </a:cubicBezTo>
                  <a:close/>
                </a:path>
              </a:pathLst>
            </a:custGeom>
            <a:solidFill>
              <a:srgbClr val="FFB001"/>
            </a:solidFill>
            <a:ln w="38100" cap="rnd">
              <a:solidFill>
                <a:srgbClr val="FFB001"/>
              </a:solidFill>
              <a:prstDash val="solid"/>
              <a:round/>
            </a:ln>
          </p:spPr>
        </p:sp>
        <p:sp>
          <p:nvSpPr>
            <p:cNvPr id="4" name="TextBox 4"/>
            <p:cNvSpPr txBox="1"/>
            <p:nvPr/>
          </p:nvSpPr>
          <p:spPr>
            <a:xfrm>
              <a:off x="0" y="-38100"/>
              <a:ext cx="514200" cy="394473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8046213" y="4930358"/>
            <a:ext cx="8834322" cy="441960"/>
          </a:xfrm>
          <a:prstGeom prst="rect">
            <a:avLst/>
          </a:prstGeom>
        </p:spPr>
        <p:txBody>
          <a:bodyPr lIns="0" tIns="0" rIns="0" bIns="0" rtlCol="0" anchor="t">
            <a:spAutoFit/>
          </a:bodyPr>
          <a:lstStyle/>
          <a:p>
            <a:pPr marL="0" lvl="0" indent="0" algn="l">
              <a:lnSpc>
                <a:spcPts val="3600"/>
              </a:lnSpc>
              <a:spcBef>
                <a:spcPct val="0"/>
              </a:spcBef>
            </a:pPr>
            <a:r>
              <a:rPr lang="en-US" sz="2400">
                <a:solidFill>
                  <a:srgbClr val="F8F8F8"/>
                </a:solidFill>
                <a:latin typeface="Cabin"/>
                <a:ea typeface="Cabin"/>
                <a:cs typeface="Cabin"/>
                <a:sym typeface="Cabin"/>
              </a:rPr>
              <a:t>Mô hình chức năng gồm 2 đối tượng chính là Cư dân và Chủ sở hữu</a:t>
            </a:r>
          </a:p>
        </p:txBody>
      </p:sp>
      <p:sp>
        <p:nvSpPr>
          <p:cNvPr id="6" name="TextBox 6"/>
          <p:cNvSpPr txBox="1"/>
          <p:nvPr/>
        </p:nvSpPr>
        <p:spPr>
          <a:xfrm>
            <a:off x="946828" y="1559494"/>
            <a:ext cx="5209148" cy="2111451"/>
          </a:xfrm>
          <a:prstGeom prst="rect">
            <a:avLst/>
          </a:prstGeom>
        </p:spPr>
        <p:txBody>
          <a:bodyPr lIns="0" tIns="0" rIns="0" bIns="0" rtlCol="0" anchor="t">
            <a:spAutoFit/>
          </a:bodyPr>
          <a:lstStyle/>
          <a:p>
            <a:pPr algn="l">
              <a:lnSpc>
                <a:spcPts val="8127"/>
              </a:lnSpc>
            </a:pPr>
            <a:r>
              <a:rPr lang="en-US" sz="8127">
                <a:solidFill>
                  <a:srgbClr val="F18403"/>
                </a:solidFill>
                <a:latin typeface="Cabin Bold"/>
                <a:ea typeface="Cabin Bold"/>
                <a:cs typeface="Cabin Bold"/>
                <a:sym typeface="Cabin Bold"/>
              </a:rPr>
              <a:t>Các bước thực hiện</a:t>
            </a:r>
          </a:p>
        </p:txBody>
      </p:sp>
      <p:sp>
        <p:nvSpPr>
          <p:cNvPr id="7" name="Freeform 7"/>
          <p:cNvSpPr/>
          <p:nvPr/>
        </p:nvSpPr>
        <p:spPr>
          <a:xfrm rot="-10800000">
            <a:off x="-7328675" y="3510366"/>
            <a:ext cx="15193912" cy="15193912"/>
          </a:xfrm>
          <a:custGeom>
            <a:avLst/>
            <a:gdLst/>
            <a:ahLst/>
            <a:cxnLst/>
            <a:rect l="l" t="t" r="r" b="b"/>
            <a:pathLst>
              <a:path w="15193912" h="15193912">
                <a:moveTo>
                  <a:pt x="0" y="0"/>
                </a:moveTo>
                <a:lnTo>
                  <a:pt x="15193913" y="0"/>
                </a:lnTo>
                <a:lnTo>
                  <a:pt x="15193913" y="15193912"/>
                </a:lnTo>
                <a:lnTo>
                  <a:pt x="0" y="15193912"/>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a:ln cap="sq">
            <a:noFill/>
            <a:prstDash val="solid"/>
            <a:miter/>
          </a:ln>
        </p:spPr>
      </p:sp>
      <p:sp>
        <p:nvSpPr>
          <p:cNvPr id="8" name="Freeform 8"/>
          <p:cNvSpPr/>
          <p:nvPr/>
        </p:nvSpPr>
        <p:spPr>
          <a:xfrm rot="2269526" flipH="1" flipV="1">
            <a:off x="1032036" y="3120466"/>
            <a:ext cx="5438580" cy="3273037"/>
          </a:xfrm>
          <a:custGeom>
            <a:avLst/>
            <a:gdLst/>
            <a:ahLst/>
            <a:cxnLst/>
            <a:rect l="l" t="t" r="r" b="b"/>
            <a:pathLst>
              <a:path w="5438580" h="3273037">
                <a:moveTo>
                  <a:pt x="5438580" y="3273037"/>
                </a:moveTo>
                <a:lnTo>
                  <a:pt x="0" y="3273037"/>
                </a:lnTo>
                <a:lnTo>
                  <a:pt x="0" y="0"/>
                </a:lnTo>
                <a:lnTo>
                  <a:pt x="5438580" y="0"/>
                </a:lnTo>
                <a:lnTo>
                  <a:pt x="5438580" y="3273037"/>
                </a:lnTo>
                <a:close/>
              </a:path>
            </a:pathLst>
          </a:custGeom>
          <a:blipFill>
            <a:blip r:embed="rId4">
              <a:alphaModFix amt="13000"/>
              <a:extLst>
                <a:ext uri="{96DAC541-7B7A-43D3-8B79-37D633B846F1}">
                  <asvg:svgBlip xmlns:asvg="http://schemas.microsoft.com/office/drawing/2016/SVG/main" r:embed="rId5"/>
                </a:ext>
              </a:extLst>
            </a:blip>
            <a:stretch>
              <a:fillRect/>
            </a:stretch>
          </a:blipFill>
          <a:ln cap="sq">
            <a:noFill/>
            <a:prstDash val="solid"/>
            <a:miter/>
          </a:ln>
        </p:spPr>
      </p:sp>
      <p:grpSp>
        <p:nvGrpSpPr>
          <p:cNvPr id="9" name="Group 9"/>
          <p:cNvGrpSpPr/>
          <p:nvPr/>
        </p:nvGrpSpPr>
        <p:grpSpPr>
          <a:xfrm>
            <a:off x="8163352" y="244457"/>
            <a:ext cx="6145741" cy="672261"/>
            <a:chOff x="0" y="0"/>
            <a:chExt cx="2882706" cy="315329"/>
          </a:xfrm>
        </p:grpSpPr>
        <p:sp>
          <p:nvSpPr>
            <p:cNvPr id="10" name="Freeform 10"/>
            <p:cNvSpPr/>
            <p:nvPr/>
          </p:nvSpPr>
          <p:spPr>
            <a:xfrm>
              <a:off x="0" y="0"/>
              <a:ext cx="2882706" cy="315329"/>
            </a:xfrm>
            <a:custGeom>
              <a:avLst/>
              <a:gdLst/>
              <a:ahLst/>
              <a:cxnLst/>
              <a:rect l="l" t="t" r="r" b="b"/>
              <a:pathLst>
                <a:path w="2882706" h="315329">
                  <a:moveTo>
                    <a:pt x="50389" y="0"/>
                  </a:moveTo>
                  <a:lnTo>
                    <a:pt x="2832317" y="0"/>
                  </a:lnTo>
                  <a:cubicBezTo>
                    <a:pt x="2860146" y="0"/>
                    <a:pt x="2882706" y="22560"/>
                    <a:pt x="2882706" y="50389"/>
                  </a:cubicBezTo>
                  <a:lnTo>
                    <a:pt x="2882706" y="264940"/>
                  </a:lnTo>
                  <a:cubicBezTo>
                    <a:pt x="2882706" y="278304"/>
                    <a:pt x="2877397" y="291121"/>
                    <a:pt x="2867947" y="300571"/>
                  </a:cubicBezTo>
                  <a:cubicBezTo>
                    <a:pt x="2858498" y="310020"/>
                    <a:pt x="2845681" y="315329"/>
                    <a:pt x="2832317" y="315329"/>
                  </a:cubicBezTo>
                  <a:lnTo>
                    <a:pt x="50389" y="315329"/>
                  </a:lnTo>
                  <a:cubicBezTo>
                    <a:pt x="37025" y="315329"/>
                    <a:pt x="24208" y="310020"/>
                    <a:pt x="14759" y="300571"/>
                  </a:cubicBezTo>
                  <a:cubicBezTo>
                    <a:pt x="5309" y="291121"/>
                    <a:pt x="0" y="278304"/>
                    <a:pt x="0" y="264940"/>
                  </a:cubicBezTo>
                  <a:lnTo>
                    <a:pt x="0" y="50389"/>
                  </a:lnTo>
                  <a:cubicBezTo>
                    <a:pt x="0" y="37025"/>
                    <a:pt x="5309" y="24208"/>
                    <a:pt x="14759" y="14759"/>
                  </a:cubicBezTo>
                  <a:cubicBezTo>
                    <a:pt x="24208" y="5309"/>
                    <a:pt x="37025" y="0"/>
                    <a:pt x="50389" y="0"/>
                  </a:cubicBezTo>
                  <a:close/>
                </a:path>
              </a:pathLst>
            </a:custGeom>
            <a:solidFill>
              <a:srgbClr val="213A63"/>
            </a:solidFill>
          </p:spPr>
        </p:sp>
        <p:sp>
          <p:nvSpPr>
            <p:cNvPr id="11" name="TextBox 11"/>
            <p:cNvSpPr txBox="1"/>
            <p:nvPr/>
          </p:nvSpPr>
          <p:spPr>
            <a:xfrm>
              <a:off x="0" y="-28575"/>
              <a:ext cx="2882706" cy="343904"/>
            </a:xfrm>
            <a:prstGeom prst="rect">
              <a:avLst/>
            </a:prstGeom>
          </p:spPr>
          <p:txBody>
            <a:bodyPr lIns="45197" tIns="45197" rIns="45197" bIns="45197" rtlCol="0" anchor="ctr"/>
            <a:lstStyle/>
            <a:p>
              <a:pPr algn="ctr">
                <a:lnSpc>
                  <a:spcPts val="2799"/>
                </a:lnSpc>
              </a:pPr>
              <a:endParaRPr/>
            </a:p>
          </p:txBody>
        </p:sp>
      </p:grpSp>
      <p:sp>
        <p:nvSpPr>
          <p:cNvPr id="12" name="TextBox 12"/>
          <p:cNvSpPr txBox="1"/>
          <p:nvPr/>
        </p:nvSpPr>
        <p:spPr>
          <a:xfrm>
            <a:off x="8417962" y="361134"/>
            <a:ext cx="5672871" cy="396184"/>
          </a:xfrm>
          <a:prstGeom prst="rect">
            <a:avLst/>
          </a:prstGeom>
        </p:spPr>
        <p:txBody>
          <a:bodyPr lIns="0" tIns="0" rIns="0" bIns="0" rtlCol="0" anchor="t">
            <a:spAutoFit/>
          </a:bodyPr>
          <a:lstStyle/>
          <a:p>
            <a:pPr algn="ctr">
              <a:lnSpc>
                <a:spcPts val="3363"/>
              </a:lnSpc>
            </a:pPr>
            <a:r>
              <a:rPr lang="en-US" sz="2402">
                <a:solidFill>
                  <a:srgbClr val="FFFBEB"/>
                </a:solidFill>
                <a:latin typeface="Cabin Bold"/>
                <a:ea typeface="Cabin Bold"/>
                <a:cs typeface="Cabin Bold"/>
                <a:sym typeface="Cabin Bold"/>
              </a:rPr>
              <a:t>Tìm hiểu nhiệp vụ tính phí quản lí chung cư</a:t>
            </a:r>
          </a:p>
        </p:txBody>
      </p:sp>
      <p:grpSp>
        <p:nvGrpSpPr>
          <p:cNvPr id="13" name="Group 13"/>
          <p:cNvGrpSpPr/>
          <p:nvPr/>
        </p:nvGrpSpPr>
        <p:grpSpPr>
          <a:xfrm rot="5400000">
            <a:off x="11185334" y="-1963735"/>
            <a:ext cx="2263504" cy="9361177"/>
            <a:chOff x="0" y="0"/>
            <a:chExt cx="944613" cy="3906638"/>
          </a:xfrm>
        </p:grpSpPr>
        <p:sp>
          <p:nvSpPr>
            <p:cNvPr id="14" name="Freeform 14"/>
            <p:cNvSpPr/>
            <p:nvPr/>
          </p:nvSpPr>
          <p:spPr>
            <a:xfrm>
              <a:off x="0" y="0"/>
              <a:ext cx="944613" cy="3906638"/>
            </a:xfrm>
            <a:custGeom>
              <a:avLst/>
              <a:gdLst/>
              <a:ahLst/>
              <a:cxnLst/>
              <a:rect l="l" t="t" r="r" b="b"/>
              <a:pathLst>
                <a:path w="944613" h="3906638">
                  <a:moveTo>
                    <a:pt x="174437" y="0"/>
                  </a:moveTo>
                  <a:lnTo>
                    <a:pt x="770176" y="0"/>
                  </a:lnTo>
                  <a:cubicBezTo>
                    <a:pt x="866515" y="0"/>
                    <a:pt x="944613" y="78098"/>
                    <a:pt x="944613" y="174437"/>
                  </a:cubicBezTo>
                  <a:lnTo>
                    <a:pt x="944613" y="3732201"/>
                  </a:lnTo>
                  <a:cubicBezTo>
                    <a:pt x="944613" y="3778465"/>
                    <a:pt x="926235" y="3822833"/>
                    <a:pt x="893522" y="3855546"/>
                  </a:cubicBezTo>
                  <a:cubicBezTo>
                    <a:pt x="860809" y="3888260"/>
                    <a:pt x="816440" y="3906638"/>
                    <a:pt x="770176" y="3906638"/>
                  </a:cubicBezTo>
                  <a:lnTo>
                    <a:pt x="174437" y="3906638"/>
                  </a:lnTo>
                  <a:cubicBezTo>
                    <a:pt x="78098" y="3906638"/>
                    <a:pt x="0" y="3828540"/>
                    <a:pt x="0" y="3732201"/>
                  </a:cubicBezTo>
                  <a:lnTo>
                    <a:pt x="0" y="174437"/>
                  </a:lnTo>
                  <a:cubicBezTo>
                    <a:pt x="0" y="128173"/>
                    <a:pt x="18378" y="83805"/>
                    <a:pt x="51091" y="51091"/>
                  </a:cubicBezTo>
                  <a:cubicBezTo>
                    <a:pt x="83805" y="18378"/>
                    <a:pt x="128173" y="0"/>
                    <a:pt x="174437" y="0"/>
                  </a:cubicBezTo>
                  <a:close/>
                </a:path>
              </a:pathLst>
            </a:custGeom>
            <a:solidFill>
              <a:srgbClr val="000000">
                <a:alpha val="0"/>
              </a:srgbClr>
            </a:solidFill>
            <a:ln w="38100" cap="rnd">
              <a:solidFill>
                <a:srgbClr val="315186"/>
              </a:solidFill>
              <a:prstDash val="solid"/>
              <a:round/>
            </a:ln>
          </p:spPr>
        </p:sp>
        <p:sp>
          <p:nvSpPr>
            <p:cNvPr id="15" name="TextBox 15"/>
            <p:cNvSpPr txBox="1"/>
            <p:nvPr/>
          </p:nvSpPr>
          <p:spPr>
            <a:xfrm>
              <a:off x="0" y="-38100"/>
              <a:ext cx="944613" cy="394473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6" name="TextBox 16"/>
          <p:cNvSpPr txBox="1"/>
          <p:nvPr/>
        </p:nvSpPr>
        <p:spPr>
          <a:xfrm>
            <a:off x="8163352" y="2035045"/>
            <a:ext cx="5850494" cy="1356360"/>
          </a:xfrm>
          <a:prstGeom prst="rect">
            <a:avLst/>
          </a:prstGeom>
        </p:spPr>
        <p:txBody>
          <a:bodyPr lIns="0" tIns="0" rIns="0" bIns="0" rtlCol="0" anchor="t">
            <a:spAutoFit/>
          </a:bodyPr>
          <a:lstStyle/>
          <a:p>
            <a:pPr algn="l">
              <a:lnSpc>
                <a:spcPts val="3600"/>
              </a:lnSpc>
            </a:pPr>
            <a:r>
              <a:rPr lang="en-US" sz="2400">
                <a:solidFill>
                  <a:srgbClr val="000000"/>
                </a:solidFill>
                <a:latin typeface="Cabin"/>
                <a:ea typeface="Cabin"/>
                <a:cs typeface="Cabin"/>
                <a:sym typeface="Cabin"/>
              </a:rPr>
              <a:t>Ngôn ngữ java: Access Modifiders, OOP, </a:t>
            </a:r>
          </a:p>
          <a:p>
            <a:pPr algn="l">
              <a:lnSpc>
                <a:spcPts val="3600"/>
              </a:lnSpc>
            </a:pPr>
            <a:r>
              <a:rPr lang="en-US" sz="2400">
                <a:solidFill>
                  <a:srgbClr val="000000"/>
                </a:solidFill>
                <a:latin typeface="Cabin"/>
                <a:ea typeface="Cabin"/>
                <a:cs typeface="Cabin"/>
                <a:sym typeface="Cabin"/>
              </a:rPr>
              <a:t>Cơ sở dữ liệu: SQL Server</a:t>
            </a:r>
          </a:p>
          <a:p>
            <a:pPr marL="0" lvl="0" indent="0" algn="l">
              <a:lnSpc>
                <a:spcPts val="3600"/>
              </a:lnSpc>
              <a:spcBef>
                <a:spcPct val="0"/>
              </a:spcBef>
            </a:pPr>
            <a:r>
              <a:rPr lang="en-US" sz="2400">
                <a:solidFill>
                  <a:srgbClr val="000000"/>
                </a:solidFill>
                <a:latin typeface="Cabin"/>
                <a:ea typeface="Cabin"/>
                <a:cs typeface="Cabin"/>
                <a:sym typeface="Cabin"/>
              </a:rPr>
              <a:t>Spring MVC - Spring Boot: </a:t>
            </a:r>
          </a:p>
        </p:txBody>
      </p:sp>
      <p:grpSp>
        <p:nvGrpSpPr>
          <p:cNvPr id="17" name="Group 17"/>
          <p:cNvGrpSpPr/>
          <p:nvPr/>
        </p:nvGrpSpPr>
        <p:grpSpPr>
          <a:xfrm>
            <a:off x="8195699" y="1229434"/>
            <a:ext cx="5196403" cy="672261"/>
            <a:chOff x="0" y="0"/>
            <a:chExt cx="2437412" cy="315329"/>
          </a:xfrm>
        </p:grpSpPr>
        <p:sp>
          <p:nvSpPr>
            <p:cNvPr id="18" name="Freeform 18"/>
            <p:cNvSpPr/>
            <p:nvPr/>
          </p:nvSpPr>
          <p:spPr>
            <a:xfrm>
              <a:off x="0" y="0"/>
              <a:ext cx="2437412" cy="315329"/>
            </a:xfrm>
            <a:custGeom>
              <a:avLst/>
              <a:gdLst/>
              <a:ahLst/>
              <a:cxnLst/>
              <a:rect l="l" t="t" r="r" b="b"/>
              <a:pathLst>
                <a:path w="2437412" h="315329">
                  <a:moveTo>
                    <a:pt x="59594" y="0"/>
                  </a:moveTo>
                  <a:lnTo>
                    <a:pt x="2377817" y="0"/>
                  </a:lnTo>
                  <a:cubicBezTo>
                    <a:pt x="2410730" y="0"/>
                    <a:pt x="2437412" y="26681"/>
                    <a:pt x="2437412" y="59594"/>
                  </a:cubicBezTo>
                  <a:lnTo>
                    <a:pt x="2437412" y="255735"/>
                  </a:lnTo>
                  <a:cubicBezTo>
                    <a:pt x="2437412" y="288648"/>
                    <a:pt x="2410730" y="315329"/>
                    <a:pt x="2377817" y="315329"/>
                  </a:cubicBezTo>
                  <a:lnTo>
                    <a:pt x="59594" y="315329"/>
                  </a:lnTo>
                  <a:cubicBezTo>
                    <a:pt x="26681" y="315329"/>
                    <a:pt x="0" y="288648"/>
                    <a:pt x="0" y="255735"/>
                  </a:cubicBezTo>
                  <a:lnTo>
                    <a:pt x="0" y="59594"/>
                  </a:lnTo>
                  <a:cubicBezTo>
                    <a:pt x="0" y="26681"/>
                    <a:pt x="26681" y="0"/>
                    <a:pt x="59594" y="0"/>
                  </a:cubicBezTo>
                  <a:close/>
                </a:path>
              </a:pathLst>
            </a:custGeom>
            <a:solidFill>
              <a:srgbClr val="213A63"/>
            </a:solidFill>
          </p:spPr>
        </p:sp>
        <p:sp>
          <p:nvSpPr>
            <p:cNvPr id="19" name="TextBox 19"/>
            <p:cNvSpPr txBox="1"/>
            <p:nvPr/>
          </p:nvSpPr>
          <p:spPr>
            <a:xfrm>
              <a:off x="0" y="-28575"/>
              <a:ext cx="2437412" cy="343904"/>
            </a:xfrm>
            <a:prstGeom prst="rect">
              <a:avLst/>
            </a:prstGeom>
          </p:spPr>
          <p:txBody>
            <a:bodyPr lIns="45197" tIns="45197" rIns="45197" bIns="45197" rtlCol="0" anchor="ctr"/>
            <a:lstStyle/>
            <a:p>
              <a:pPr algn="ctr">
                <a:lnSpc>
                  <a:spcPts val="2799"/>
                </a:lnSpc>
              </a:pPr>
              <a:endParaRPr/>
            </a:p>
          </p:txBody>
        </p:sp>
      </p:grpSp>
      <p:sp>
        <p:nvSpPr>
          <p:cNvPr id="20" name="TextBox 20"/>
          <p:cNvSpPr txBox="1"/>
          <p:nvPr/>
        </p:nvSpPr>
        <p:spPr>
          <a:xfrm>
            <a:off x="8524896" y="1348423"/>
            <a:ext cx="4156430" cy="396184"/>
          </a:xfrm>
          <a:prstGeom prst="rect">
            <a:avLst/>
          </a:prstGeom>
        </p:spPr>
        <p:txBody>
          <a:bodyPr lIns="0" tIns="0" rIns="0" bIns="0" rtlCol="0" anchor="t">
            <a:spAutoFit/>
          </a:bodyPr>
          <a:lstStyle/>
          <a:p>
            <a:pPr algn="l">
              <a:lnSpc>
                <a:spcPts val="3363"/>
              </a:lnSpc>
            </a:pPr>
            <a:r>
              <a:rPr lang="en-US" sz="2402">
                <a:solidFill>
                  <a:srgbClr val="FFFBEB"/>
                </a:solidFill>
                <a:latin typeface="Cabin Bold"/>
                <a:ea typeface="Cabin Bold"/>
                <a:cs typeface="Cabin Bold"/>
                <a:sym typeface="Cabin Bold"/>
              </a:rPr>
              <a:t>Tìm hiểu lí thuyết</a:t>
            </a:r>
          </a:p>
        </p:txBody>
      </p:sp>
      <p:grpSp>
        <p:nvGrpSpPr>
          <p:cNvPr id="21" name="Group 21"/>
          <p:cNvGrpSpPr/>
          <p:nvPr/>
        </p:nvGrpSpPr>
        <p:grpSpPr>
          <a:xfrm>
            <a:off x="8204946" y="4172455"/>
            <a:ext cx="5187157" cy="672178"/>
            <a:chOff x="0" y="0"/>
            <a:chExt cx="2433075" cy="315290"/>
          </a:xfrm>
        </p:grpSpPr>
        <p:sp>
          <p:nvSpPr>
            <p:cNvPr id="22" name="Freeform 22"/>
            <p:cNvSpPr/>
            <p:nvPr/>
          </p:nvSpPr>
          <p:spPr>
            <a:xfrm>
              <a:off x="0" y="0"/>
              <a:ext cx="2433075" cy="315290"/>
            </a:xfrm>
            <a:custGeom>
              <a:avLst/>
              <a:gdLst/>
              <a:ahLst/>
              <a:cxnLst/>
              <a:rect l="l" t="t" r="r" b="b"/>
              <a:pathLst>
                <a:path w="2433075" h="315290">
                  <a:moveTo>
                    <a:pt x="59701" y="0"/>
                  </a:moveTo>
                  <a:lnTo>
                    <a:pt x="2373374" y="0"/>
                  </a:lnTo>
                  <a:cubicBezTo>
                    <a:pt x="2406346" y="0"/>
                    <a:pt x="2433075" y="26729"/>
                    <a:pt x="2433075" y="59701"/>
                  </a:cubicBezTo>
                  <a:lnTo>
                    <a:pt x="2433075" y="255590"/>
                  </a:lnTo>
                  <a:cubicBezTo>
                    <a:pt x="2433075" y="288561"/>
                    <a:pt x="2406346" y="315290"/>
                    <a:pt x="2373374" y="315290"/>
                  </a:cubicBezTo>
                  <a:lnTo>
                    <a:pt x="59701" y="315290"/>
                  </a:lnTo>
                  <a:cubicBezTo>
                    <a:pt x="26729" y="315290"/>
                    <a:pt x="0" y="288561"/>
                    <a:pt x="0" y="255590"/>
                  </a:cubicBezTo>
                  <a:lnTo>
                    <a:pt x="0" y="59701"/>
                  </a:lnTo>
                  <a:cubicBezTo>
                    <a:pt x="0" y="26729"/>
                    <a:pt x="26729" y="0"/>
                    <a:pt x="59701" y="0"/>
                  </a:cubicBezTo>
                  <a:close/>
                </a:path>
              </a:pathLst>
            </a:custGeom>
            <a:solidFill>
              <a:srgbClr val="FFB001"/>
            </a:solidFill>
          </p:spPr>
        </p:sp>
        <p:sp>
          <p:nvSpPr>
            <p:cNvPr id="23" name="TextBox 23"/>
            <p:cNvSpPr txBox="1"/>
            <p:nvPr/>
          </p:nvSpPr>
          <p:spPr>
            <a:xfrm>
              <a:off x="0" y="-28575"/>
              <a:ext cx="2433075" cy="343865"/>
            </a:xfrm>
            <a:prstGeom prst="rect">
              <a:avLst/>
            </a:prstGeom>
          </p:spPr>
          <p:txBody>
            <a:bodyPr lIns="45197" tIns="45197" rIns="45197" bIns="45197" rtlCol="0" anchor="ctr"/>
            <a:lstStyle/>
            <a:p>
              <a:pPr algn="ctr">
                <a:lnSpc>
                  <a:spcPts val="2799"/>
                </a:lnSpc>
              </a:pPr>
              <a:endParaRPr/>
            </a:p>
          </p:txBody>
        </p:sp>
      </p:grpSp>
      <p:sp>
        <p:nvSpPr>
          <p:cNvPr id="24" name="TextBox 24"/>
          <p:cNvSpPr txBox="1"/>
          <p:nvPr/>
        </p:nvSpPr>
        <p:spPr>
          <a:xfrm>
            <a:off x="8163352" y="4264846"/>
            <a:ext cx="5228750" cy="405764"/>
          </a:xfrm>
          <a:prstGeom prst="rect">
            <a:avLst/>
          </a:prstGeom>
        </p:spPr>
        <p:txBody>
          <a:bodyPr lIns="0" tIns="0" rIns="0" bIns="0" rtlCol="0" anchor="t">
            <a:spAutoFit/>
          </a:bodyPr>
          <a:lstStyle/>
          <a:p>
            <a:pPr algn="ctr">
              <a:lnSpc>
                <a:spcPts val="3360"/>
              </a:lnSpc>
            </a:pPr>
            <a:r>
              <a:rPr lang="en-US" sz="2400">
                <a:solidFill>
                  <a:srgbClr val="FFFBEB"/>
                </a:solidFill>
                <a:latin typeface="Cabin Bold"/>
                <a:ea typeface="Cabin Bold"/>
                <a:cs typeface="Cabin Bold"/>
                <a:sym typeface="Cabin Bold"/>
              </a:rPr>
              <a:t>Phân tích thiết kế quy trình tính phí</a:t>
            </a:r>
          </a:p>
        </p:txBody>
      </p:sp>
      <p:grpSp>
        <p:nvGrpSpPr>
          <p:cNvPr id="25" name="Group 25"/>
          <p:cNvGrpSpPr/>
          <p:nvPr/>
        </p:nvGrpSpPr>
        <p:grpSpPr>
          <a:xfrm rot="5400000">
            <a:off x="11364781" y="4300204"/>
            <a:ext cx="1904610" cy="9361177"/>
            <a:chOff x="0" y="0"/>
            <a:chExt cx="794838" cy="3906638"/>
          </a:xfrm>
        </p:grpSpPr>
        <p:sp>
          <p:nvSpPr>
            <p:cNvPr id="26" name="Freeform 26"/>
            <p:cNvSpPr/>
            <p:nvPr/>
          </p:nvSpPr>
          <p:spPr>
            <a:xfrm>
              <a:off x="0" y="0"/>
              <a:ext cx="794838" cy="3906638"/>
            </a:xfrm>
            <a:custGeom>
              <a:avLst/>
              <a:gdLst/>
              <a:ahLst/>
              <a:cxnLst/>
              <a:rect l="l" t="t" r="r" b="b"/>
              <a:pathLst>
                <a:path w="794838" h="3906638">
                  <a:moveTo>
                    <a:pt x="207306" y="0"/>
                  </a:moveTo>
                  <a:lnTo>
                    <a:pt x="587532" y="0"/>
                  </a:lnTo>
                  <a:cubicBezTo>
                    <a:pt x="642513" y="0"/>
                    <a:pt x="695242" y="21841"/>
                    <a:pt x="734119" y="60719"/>
                  </a:cubicBezTo>
                  <a:cubicBezTo>
                    <a:pt x="772997" y="99596"/>
                    <a:pt x="794838" y="152325"/>
                    <a:pt x="794838" y="207306"/>
                  </a:cubicBezTo>
                  <a:lnTo>
                    <a:pt x="794838" y="3699332"/>
                  </a:lnTo>
                  <a:cubicBezTo>
                    <a:pt x="794838" y="3754313"/>
                    <a:pt x="772997" y="3807042"/>
                    <a:pt x="734119" y="3845919"/>
                  </a:cubicBezTo>
                  <a:cubicBezTo>
                    <a:pt x="695242" y="3884797"/>
                    <a:pt x="642513" y="3906638"/>
                    <a:pt x="587532" y="3906638"/>
                  </a:cubicBezTo>
                  <a:lnTo>
                    <a:pt x="207306" y="3906638"/>
                  </a:lnTo>
                  <a:cubicBezTo>
                    <a:pt x="92814" y="3906638"/>
                    <a:pt x="0" y="3813824"/>
                    <a:pt x="0" y="3699332"/>
                  </a:cubicBezTo>
                  <a:lnTo>
                    <a:pt x="0" y="207306"/>
                  </a:lnTo>
                  <a:cubicBezTo>
                    <a:pt x="0" y="152325"/>
                    <a:pt x="21841" y="99596"/>
                    <a:pt x="60719" y="60719"/>
                  </a:cubicBezTo>
                  <a:cubicBezTo>
                    <a:pt x="99596" y="21841"/>
                    <a:pt x="152325" y="0"/>
                    <a:pt x="207306" y="0"/>
                  </a:cubicBezTo>
                  <a:close/>
                </a:path>
              </a:pathLst>
            </a:custGeom>
            <a:solidFill>
              <a:srgbClr val="000000">
                <a:alpha val="0"/>
              </a:srgbClr>
            </a:solidFill>
            <a:ln w="38100" cap="rnd">
              <a:solidFill>
                <a:srgbClr val="315186"/>
              </a:solidFill>
              <a:prstDash val="solid"/>
              <a:round/>
            </a:ln>
          </p:spPr>
        </p:sp>
        <p:sp>
          <p:nvSpPr>
            <p:cNvPr id="27" name="TextBox 27"/>
            <p:cNvSpPr txBox="1"/>
            <p:nvPr/>
          </p:nvSpPr>
          <p:spPr>
            <a:xfrm>
              <a:off x="0" y="-38100"/>
              <a:ext cx="794838" cy="394473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8" name="TextBox 28"/>
          <p:cNvSpPr txBox="1"/>
          <p:nvPr/>
        </p:nvSpPr>
        <p:spPr>
          <a:xfrm>
            <a:off x="8278306" y="8510166"/>
            <a:ext cx="7319656" cy="899160"/>
          </a:xfrm>
          <a:prstGeom prst="rect">
            <a:avLst/>
          </a:prstGeom>
        </p:spPr>
        <p:txBody>
          <a:bodyPr lIns="0" tIns="0" rIns="0" bIns="0" rtlCol="0" anchor="t">
            <a:spAutoFit/>
          </a:bodyPr>
          <a:lstStyle/>
          <a:p>
            <a:pPr algn="l">
              <a:lnSpc>
                <a:spcPts val="3600"/>
              </a:lnSpc>
            </a:pPr>
            <a:r>
              <a:rPr lang="en-US" sz="2400">
                <a:solidFill>
                  <a:srgbClr val="000000"/>
                </a:solidFill>
                <a:latin typeface="Cabin"/>
                <a:ea typeface="Cabin"/>
                <a:cs typeface="Cabin"/>
                <a:sym typeface="Cabin"/>
              </a:rPr>
              <a:t>Xây dựng:</a:t>
            </a:r>
          </a:p>
          <a:p>
            <a:pPr marL="0" lvl="0" indent="0" algn="l">
              <a:lnSpc>
                <a:spcPts val="3600"/>
              </a:lnSpc>
              <a:spcBef>
                <a:spcPct val="0"/>
              </a:spcBef>
            </a:pPr>
            <a:r>
              <a:rPr lang="en-US" sz="2400">
                <a:solidFill>
                  <a:srgbClr val="000000"/>
                </a:solidFill>
                <a:latin typeface="Cabin"/>
                <a:ea typeface="Cabin"/>
                <a:cs typeface="Cabin"/>
                <a:sym typeface="Cabin"/>
              </a:rPr>
              <a:t>Kiểm định:</a:t>
            </a:r>
          </a:p>
        </p:txBody>
      </p:sp>
      <p:grpSp>
        <p:nvGrpSpPr>
          <p:cNvPr id="29" name="Group 29"/>
          <p:cNvGrpSpPr/>
          <p:nvPr/>
        </p:nvGrpSpPr>
        <p:grpSpPr>
          <a:xfrm>
            <a:off x="8067009" y="7752262"/>
            <a:ext cx="5325093" cy="672178"/>
            <a:chOff x="0" y="0"/>
            <a:chExt cx="2497775" cy="315290"/>
          </a:xfrm>
        </p:grpSpPr>
        <p:sp>
          <p:nvSpPr>
            <p:cNvPr id="30" name="Freeform 30"/>
            <p:cNvSpPr/>
            <p:nvPr/>
          </p:nvSpPr>
          <p:spPr>
            <a:xfrm>
              <a:off x="0" y="0"/>
              <a:ext cx="2497775" cy="315290"/>
            </a:xfrm>
            <a:custGeom>
              <a:avLst/>
              <a:gdLst/>
              <a:ahLst/>
              <a:cxnLst/>
              <a:rect l="l" t="t" r="r" b="b"/>
              <a:pathLst>
                <a:path w="2497775" h="315290">
                  <a:moveTo>
                    <a:pt x="58154" y="0"/>
                  </a:moveTo>
                  <a:lnTo>
                    <a:pt x="2439621" y="0"/>
                  </a:lnTo>
                  <a:cubicBezTo>
                    <a:pt x="2455044" y="0"/>
                    <a:pt x="2469836" y="6127"/>
                    <a:pt x="2480742" y="17033"/>
                  </a:cubicBezTo>
                  <a:cubicBezTo>
                    <a:pt x="2491648" y="27939"/>
                    <a:pt x="2497775" y="42731"/>
                    <a:pt x="2497775" y="58154"/>
                  </a:cubicBezTo>
                  <a:lnTo>
                    <a:pt x="2497775" y="257136"/>
                  </a:lnTo>
                  <a:cubicBezTo>
                    <a:pt x="2497775" y="272560"/>
                    <a:pt x="2491648" y="287351"/>
                    <a:pt x="2480742" y="298257"/>
                  </a:cubicBezTo>
                  <a:cubicBezTo>
                    <a:pt x="2469836" y="309163"/>
                    <a:pt x="2455044" y="315290"/>
                    <a:pt x="2439621" y="315290"/>
                  </a:cubicBezTo>
                  <a:lnTo>
                    <a:pt x="58154" y="315290"/>
                  </a:lnTo>
                  <a:cubicBezTo>
                    <a:pt x="42731" y="315290"/>
                    <a:pt x="27939" y="309163"/>
                    <a:pt x="17033" y="298257"/>
                  </a:cubicBezTo>
                  <a:cubicBezTo>
                    <a:pt x="6127" y="287351"/>
                    <a:pt x="0" y="272560"/>
                    <a:pt x="0" y="257136"/>
                  </a:cubicBezTo>
                  <a:lnTo>
                    <a:pt x="0" y="58154"/>
                  </a:lnTo>
                  <a:cubicBezTo>
                    <a:pt x="0" y="42731"/>
                    <a:pt x="6127" y="27939"/>
                    <a:pt x="17033" y="17033"/>
                  </a:cubicBezTo>
                  <a:cubicBezTo>
                    <a:pt x="27939" y="6127"/>
                    <a:pt x="42731" y="0"/>
                    <a:pt x="58154" y="0"/>
                  </a:cubicBezTo>
                  <a:close/>
                </a:path>
              </a:pathLst>
            </a:custGeom>
            <a:solidFill>
              <a:srgbClr val="213A63"/>
            </a:solidFill>
          </p:spPr>
        </p:sp>
        <p:sp>
          <p:nvSpPr>
            <p:cNvPr id="31" name="TextBox 31"/>
            <p:cNvSpPr txBox="1"/>
            <p:nvPr/>
          </p:nvSpPr>
          <p:spPr>
            <a:xfrm>
              <a:off x="0" y="-28575"/>
              <a:ext cx="2497775" cy="343865"/>
            </a:xfrm>
            <a:prstGeom prst="rect">
              <a:avLst/>
            </a:prstGeom>
          </p:spPr>
          <p:txBody>
            <a:bodyPr lIns="45197" tIns="45197" rIns="45197" bIns="45197" rtlCol="0" anchor="ctr"/>
            <a:lstStyle/>
            <a:p>
              <a:pPr algn="ctr">
                <a:lnSpc>
                  <a:spcPts val="2799"/>
                </a:lnSpc>
              </a:pPr>
              <a:endParaRPr/>
            </a:p>
          </p:txBody>
        </p:sp>
      </p:grpSp>
      <p:sp>
        <p:nvSpPr>
          <p:cNvPr id="32" name="TextBox 32"/>
          <p:cNvSpPr txBox="1"/>
          <p:nvPr/>
        </p:nvSpPr>
        <p:spPr>
          <a:xfrm>
            <a:off x="8417962" y="7847512"/>
            <a:ext cx="5113797" cy="405764"/>
          </a:xfrm>
          <a:prstGeom prst="rect">
            <a:avLst/>
          </a:prstGeom>
        </p:spPr>
        <p:txBody>
          <a:bodyPr lIns="0" tIns="0" rIns="0" bIns="0" rtlCol="0" anchor="t">
            <a:spAutoFit/>
          </a:bodyPr>
          <a:lstStyle/>
          <a:p>
            <a:pPr algn="l">
              <a:lnSpc>
                <a:spcPts val="3360"/>
              </a:lnSpc>
            </a:pPr>
            <a:r>
              <a:rPr lang="en-US" sz="2400">
                <a:solidFill>
                  <a:srgbClr val="FFFBEB"/>
                </a:solidFill>
                <a:latin typeface="Cabin Bold"/>
                <a:ea typeface="Cabin Bold"/>
                <a:cs typeface="Cabin Bold"/>
                <a:sym typeface="Cabin Bold"/>
              </a:rPr>
              <a:t>Xây dựng website</a:t>
            </a:r>
          </a:p>
        </p:txBody>
      </p:sp>
      <p:sp>
        <p:nvSpPr>
          <p:cNvPr id="33" name="Freeform 33"/>
          <p:cNvSpPr/>
          <p:nvPr/>
        </p:nvSpPr>
        <p:spPr>
          <a:xfrm>
            <a:off x="13653826" y="9814091"/>
            <a:ext cx="360020" cy="170191"/>
          </a:xfrm>
          <a:custGeom>
            <a:avLst/>
            <a:gdLst/>
            <a:ahLst/>
            <a:cxnLst/>
            <a:rect l="l" t="t" r="r" b="b"/>
            <a:pathLst>
              <a:path w="360020" h="170191">
                <a:moveTo>
                  <a:pt x="0" y="0"/>
                </a:moveTo>
                <a:lnTo>
                  <a:pt x="360020" y="0"/>
                </a:lnTo>
                <a:lnTo>
                  <a:pt x="360020" y="170191"/>
                </a:lnTo>
                <a:lnTo>
                  <a:pt x="0" y="1701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TextBox 34"/>
          <p:cNvSpPr txBox="1"/>
          <p:nvPr/>
        </p:nvSpPr>
        <p:spPr>
          <a:xfrm>
            <a:off x="14196751" y="9736364"/>
            <a:ext cx="3709334" cy="280616"/>
          </a:xfrm>
          <a:prstGeom prst="rect">
            <a:avLst/>
          </a:prstGeom>
        </p:spPr>
        <p:txBody>
          <a:bodyPr lIns="0" tIns="0" rIns="0" bIns="0" rtlCol="0" anchor="t">
            <a:spAutoFit/>
          </a:bodyPr>
          <a:lstStyle/>
          <a:p>
            <a:pPr algn="l">
              <a:lnSpc>
                <a:spcPts val="2380"/>
              </a:lnSpc>
            </a:pPr>
            <a:r>
              <a:rPr lang="en-US" sz="1700" u="sng">
                <a:solidFill>
                  <a:srgbClr val="000000"/>
                </a:solidFill>
                <a:latin typeface="Cabin Bold"/>
                <a:ea typeface="Cabin Bold"/>
                <a:cs typeface="Cabin Bold"/>
                <a:sym typeface="Cabin Bold"/>
                <a:hlinkClick r:id="rId8" action="ppaction://hlinksldjump"/>
              </a:rPr>
              <a:t>QUAY LẠI TRANG CHƯƠNG TRÌNH</a:t>
            </a:r>
          </a:p>
        </p:txBody>
      </p:sp>
      <p:grpSp>
        <p:nvGrpSpPr>
          <p:cNvPr id="35" name="Group 35"/>
          <p:cNvGrpSpPr/>
          <p:nvPr/>
        </p:nvGrpSpPr>
        <p:grpSpPr>
          <a:xfrm rot="5400000">
            <a:off x="11779006" y="2200219"/>
            <a:ext cx="1076160" cy="9361177"/>
            <a:chOff x="0" y="0"/>
            <a:chExt cx="449107" cy="3906638"/>
          </a:xfrm>
        </p:grpSpPr>
        <p:sp>
          <p:nvSpPr>
            <p:cNvPr id="36" name="Freeform 36"/>
            <p:cNvSpPr/>
            <p:nvPr/>
          </p:nvSpPr>
          <p:spPr>
            <a:xfrm>
              <a:off x="0" y="0"/>
              <a:ext cx="449107" cy="3906638"/>
            </a:xfrm>
            <a:custGeom>
              <a:avLst/>
              <a:gdLst/>
              <a:ahLst/>
              <a:cxnLst/>
              <a:rect l="l" t="t" r="r" b="b"/>
              <a:pathLst>
                <a:path w="449107" h="3906638">
                  <a:moveTo>
                    <a:pt x="224553" y="0"/>
                  </a:moveTo>
                  <a:lnTo>
                    <a:pt x="224553" y="0"/>
                  </a:lnTo>
                  <a:cubicBezTo>
                    <a:pt x="348571" y="0"/>
                    <a:pt x="449107" y="100536"/>
                    <a:pt x="449107" y="224553"/>
                  </a:cubicBezTo>
                  <a:lnTo>
                    <a:pt x="449107" y="3682085"/>
                  </a:lnTo>
                  <a:cubicBezTo>
                    <a:pt x="449107" y="3741640"/>
                    <a:pt x="425448" y="3798756"/>
                    <a:pt x="383336" y="3840868"/>
                  </a:cubicBezTo>
                  <a:cubicBezTo>
                    <a:pt x="341225" y="3882980"/>
                    <a:pt x="284109" y="3906638"/>
                    <a:pt x="224553" y="3906638"/>
                  </a:cubicBezTo>
                  <a:lnTo>
                    <a:pt x="224553" y="3906638"/>
                  </a:lnTo>
                  <a:cubicBezTo>
                    <a:pt x="100536" y="3906638"/>
                    <a:pt x="0" y="3806102"/>
                    <a:pt x="0" y="3682085"/>
                  </a:cubicBezTo>
                  <a:lnTo>
                    <a:pt x="0" y="224553"/>
                  </a:lnTo>
                  <a:cubicBezTo>
                    <a:pt x="0" y="164998"/>
                    <a:pt x="23658" y="107882"/>
                    <a:pt x="65770" y="65770"/>
                  </a:cubicBezTo>
                  <a:cubicBezTo>
                    <a:pt x="107882" y="23658"/>
                    <a:pt x="164998" y="0"/>
                    <a:pt x="224553" y="0"/>
                  </a:cubicBezTo>
                  <a:close/>
                </a:path>
              </a:pathLst>
            </a:custGeom>
            <a:solidFill>
              <a:srgbClr val="000000">
                <a:alpha val="0"/>
              </a:srgbClr>
            </a:solidFill>
            <a:ln w="38100" cap="rnd">
              <a:solidFill>
                <a:srgbClr val="315186"/>
              </a:solidFill>
              <a:prstDash val="solid"/>
              <a:round/>
            </a:ln>
          </p:spPr>
        </p:sp>
        <p:sp>
          <p:nvSpPr>
            <p:cNvPr id="37" name="TextBox 37"/>
            <p:cNvSpPr txBox="1"/>
            <p:nvPr/>
          </p:nvSpPr>
          <p:spPr>
            <a:xfrm>
              <a:off x="0" y="-38100"/>
              <a:ext cx="449107" cy="394473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8" name="TextBox 38"/>
          <p:cNvSpPr txBox="1"/>
          <p:nvPr/>
        </p:nvSpPr>
        <p:spPr>
          <a:xfrm>
            <a:off x="8163352" y="6696372"/>
            <a:ext cx="6595151" cy="441960"/>
          </a:xfrm>
          <a:prstGeom prst="rect">
            <a:avLst/>
          </a:prstGeom>
        </p:spPr>
        <p:txBody>
          <a:bodyPr lIns="0" tIns="0" rIns="0" bIns="0" rtlCol="0" anchor="t">
            <a:spAutoFit/>
          </a:bodyPr>
          <a:lstStyle/>
          <a:p>
            <a:pPr marL="0" lvl="0" indent="0" algn="l">
              <a:lnSpc>
                <a:spcPts val="3600"/>
              </a:lnSpc>
              <a:spcBef>
                <a:spcPct val="0"/>
              </a:spcBef>
            </a:pPr>
            <a:r>
              <a:rPr lang="en-US" sz="2400">
                <a:solidFill>
                  <a:srgbClr val="000000"/>
                </a:solidFill>
                <a:latin typeface="Cabin"/>
                <a:ea typeface="Cabin"/>
                <a:cs typeface="Cabin"/>
                <a:sym typeface="Cabin"/>
              </a:rPr>
              <a:t>Thiết kế cơ sở dữ liệu trên SQL Server</a:t>
            </a:r>
          </a:p>
        </p:txBody>
      </p:sp>
      <p:grpSp>
        <p:nvGrpSpPr>
          <p:cNvPr id="39" name="Group 39"/>
          <p:cNvGrpSpPr/>
          <p:nvPr/>
        </p:nvGrpSpPr>
        <p:grpSpPr>
          <a:xfrm>
            <a:off x="8201567" y="6035355"/>
            <a:ext cx="5190535" cy="672261"/>
            <a:chOff x="0" y="0"/>
            <a:chExt cx="2434660" cy="315329"/>
          </a:xfrm>
        </p:grpSpPr>
        <p:sp>
          <p:nvSpPr>
            <p:cNvPr id="40" name="Freeform 40"/>
            <p:cNvSpPr/>
            <p:nvPr/>
          </p:nvSpPr>
          <p:spPr>
            <a:xfrm>
              <a:off x="0" y="0"/>
              <a:ext cx="2434660" cy="315329"/>
            </a:xfrm>
            <a:custGeom>
              <a:avLst/>
              <a:gdLst/>
              <a:ahLst/>
              <a:cxnLst/>
              <a:rect l="l" t="t" r="r" b="b"/>
              <a:pathLst>
                <a:path w="2434660" h="315329">
                  <a:moveTo>
                    <a:pt x="59662" y="0"/>
                  </a:moveTo>
                  <a:lnTo>
                    <a:pt x="2374998" y="0"/>
                  </a:lnTo>
                  <a:cubicBezTo>
                    <a:pt x="2407948" y="0"/>
                    <a:pt x="2434660" y="26712"/>
                    <a:pt x="2434660" y="59662"/>
                  </a:cubicBezTo>
                  <a:lnTo>
                    <a:pt x="2434660" y="255667"/>
                  </a:lnTo>
                  <a:cubicBezTo>
                    <a:pt x="2434660" y="271491"/>
                    <a:pt x="2428374" y="286666"/>
                    <a:pt x="2417185" y="297855"/>
                  </a:cubicBezTo>
                  <a:cubicBezTo>
                    <a:pt x="2405996" y="309043"/>
                    <a:pt x="2390821" y="315329"/>
                    <a:pt x="2374998" y="315329"/>
                  </a:cubicBezTo>
                  <a:lnTo>
                    <a:pt x="59662" y="315329"/>
                  </a:lnTo>
                  <a:cubicBezTo>
                    <a:pt x="43839" y="315329"/>
                    <a:pt x="28663" y="309043"/>
                    <a:pt x="17475" y="297855"/>
                  </a:cubicBezTo>
                  <a:cubicBezTo>
                    <a:pt x="6286" y="286666"/>
                    <a:pt x="0" y="271491"/>
                    <a:pt x="0" y="255667"/>
                  </a:cubicBezTo>
                  <a:lnTo>
                    <a:pt x="0" y="59662"/>
                  </a:lnTo>
                  <a:cubicBezTo>
                    <a:pt x="0" y="43839"/>
                    <a:pt x="6286" y="28663"/>
                    <a:pt x="17475" y="17475"/>
                  </a:cubicBezTo>
                  <a:cubicBezTo>
                    <a:pt x="28663" y="6286"/>
                    <a:pt x="43839" y="0"/>
                    <a:pt x="59662" y="0"/>
                  </a:cubicBezTo>
                  <a:close/>
                </a:path>
              </a:pathLst>
            </a:custGeom>
            <a:solidFill>
              <a:srgbClr val="213A63"/>
            </a:solidFill>
          </p:spPr>
        </p:sp>
        <p:sp>
          <p:nvSpPr>
            <p:cNvPr id="41" name="TextBox 41"/>
            <p:cNvSpPr txBox="1"/>
            <p:nvPr/>
          </p:nvSpPr>
          <p:spPr>
            <a:xfrm>
              <a:off x="0" y="-28575"/>
              <a:ext cx="2434660" cy="343904"/>
            </a:xfrm>
            <a:prstGeom prst="rect">
              <a:avLst/>
            </a:prstGeom>
          </p:spPr>
          <p:txBody>
            <a:bodyPr lIns="45197" tIns="45197" rIns="45197" bIns="45197" rtlCol="0" anchor="ctr"/>
            <a:lstStyle/>
            <a:p>
              <a:pPr algn="ctr">
                <a:lnSpc>
                  <a:spcPts val="2799"/>
                </a:lnSpc>
              </a:pPr>
              <a:endParaRPr/>
            </a:p>
          </p:txBody>
        </p:sp>
      </p:grpSp>
      <p:sp>
        <p:nvSpPr>
          <p:cNvPr id="42" name="TextBox 42"/>
          <p:cNvSpPr txBox="1"/>
          <p:nvPr/>
        </p:nvSpPr>
        <p:spPr>
          <a:xfrm>
            <a:off x="8417962" y="6154343"/>
            <a:ext cx="4200043" cy="396184"/>
          </a:xfrm>
          <a:prstGeom prst="rect">
            <a:avLst/>
          </a:prstGeom>
        </p:spPr>
        <p:txBody>
          <a:bodyPr lIns="0" tIns="0" rIns="0" bIns="0" rtlCol="0" anchor="t">
            <a:spAutoFit/>
          </a:bodyPr>
          <a:lstStyle/>
          <a:p>
            <a:pPr algn="l">
              <a:lnSpc>
                <a:spcPts val="3363"/>
              </a:lnSpc>
            </a:pPr>
            <a:r>
              <a:rPr lang="en-US" sz="2402">
                <a:solidFill>
                  <a:srgbClr val="FFFBEB"/>
                </a:solidFill>
                <a:latin typeface="Cabin Bold"/>
                <a:ea typeface="Cabin Bold"/>
                <a:cs typeface="Cabin Bold"/>
                <a:sym typeface="Cabin Bold"/>
              </a:rPr>
              <a:t>Xây dựng cơ sở dữ liệu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1145</Words>
  <Application>Microsoft Office PowerPoint</Application>
  <PresentationFormat>Custom</PresentationFormat>
  <Paragraphs>208</Paragraphs>
  <Slides>18</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Cabin Bold</vt:lpstr>
      <vt:lpstr>Cabin</vt:lpstr>
      <vt:lpstr>Lava Pro Rough</vt:lpstr>
      <vt:lpstr>Saira ExtraCondensed Medium</vt:lpstr>
      <vt:lpstr>Montserrat Bold</vt:lpstr>
      <vt:lpstr>Fira Sans Medium</vt:lpstr>
      <vt:lpstr>Arial</vt:lpstr>
      <vt:lpstr>Calibri</vt:lpstr>
      <vt:lpstr>Fira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NCKH</dc:title>
  <cp:lastModifiedBy>Quang MInh Ngô</cp:lastModifiedBy>
  <cp:revision>2</cp:revision>
  <dcterms:created xsi:type="dcterms:W3CDTF">2006-08-16T00:00:00Z</dcterms:created>
  <dcterms:modified xsi:type="dcterms:W3CDTF">2024-09-11T09:16:30Z</dcterms:modified>
  <dc:identifier>DAGL1oLqqzU</dc:identifier>
</cp:coreProperties>
</file>